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78"/>
  </p:notesMasterIdLst>
  <p:handoutMasterIdLst>
    <p:handoutMasterId r:id="rId79"/>
  </p:handoutMasterIdLst>
  <p:sldIdLst>
    <p:sldId id="405" r:id="rId2"/>
    <p:sldId id="408" r:id="rId3"/>
    <p:sldId id="409" r:id="rId4"/>
    <p:sldId id="410" r:id="rId5"/>
    <p:sldId id="411" r:id="rId6"/>
    <p:sldId id="412" r:id="rId7"/>
    <p:sldId id="414" r:id="rId8"/>
    <p:sldId id="413" r:id="rId9"/>
    <p:sldId id="273" r:id="rId10"/>
    <p:sldId id="274" r:id="rId11"/>
    <p:sldId id="275" r:id="rId12"/>
    <p:sldId id="276" r:id="rId13"/>
    <p:sldId id="277" r:id="rId14"/>
    <p:sldId id="278" r:id="rId15"/>
    <p:sldId id="279" r:id="rId16"/>
    <p:sldId id="280" r:id="rId17"/>
    <p:sldId id="281" r:id="rId18"/>
    <p:sldId id="282" r:id="rId19"/>
    <p:sldId id="348" r:id="rId20"/>
    <p:sldId id="284" r:id="rId21"/>
    <p:sldId id="285" r:id="rId22"/>
    <p:sldId id="286" r:id="rId23"/>
    <p:sldId id="287" r:id="rId24"/>
    <p:sldId id="288" r:id="rId25"/>
    <p:sldId id="289" r:id="rId26"/>
    <p:sldId id="290" r:id="rId27"/>
    <p:sldId id="291" r:id="rId28"/>
    <p:sldId id="349" r:id="rId29"/>
    <p:sldId id="350" r:id="rId30"/>
    <p:sldId id="294" r:id="rId31"/>
    <p:sldId id="295" r:id="rId32"/>
    <p:sldId id="296" r:id="rId33"/>
    <p:sldId id="297" r:id="rId34"/>
    <p:sldId id="298" r:id="rId35"/>
    <p:sldId id="351" r:id="rId36"/>
    <p:sldId id="354" r:id="rId37"/>
    <p:sldId id="356" r:id="rId38"/>
    <p:sldId id="357" r:id="rId39"/>
    <p:sldId id="358" r:id="rId40"/>
    <p:sldId id="359" r:id="rId41"/>
    <p:sldId id="360" r:id="rId42"/>
    <p:sldId id="361" r:id="rId43"/>
    <p:sldId id="362" r:id="rId44"/>
    <p:sldId id="363" r:id="rId45"/>
    <p:sldId id="310" r:id="rId46"/>
    <p:sldId id="364" r:id="rId47"/>
    <p:sldId id="365" r:id="rId48"/>
    <p:sldId id="367" r:id="rId49"/>
    <p:sldId id="368" r:id="rId50"/>
    <p:sldId id="372" r:id="rId51"/>
    <p:sldId id="374" r:id="rId52"/>
    <p:sldId id="375" r:id="rId53"/>
    <p:sldId id="376" r:id="rId54"/>
    <p:sldId id="378" r:id="rId55"/>
    <p:sldId id="379" r:id="rId56"/>
    <p:sldId id="381" r:id="rId57"/>
    <p:sldId id="383" r:id="rId58"/>
    <p:sldId id="389" r:id="rId59"/>
    <p:sldId id="388" r:id="rId60"/>
    <p:sldId id="387" r:id="rId61"/>
    <p:sldId id="384" r:id="rId62"/>
    <p:sldId id="391" r:id="rId63"/>
    <p:sldId id="390" r:id="rId64"/>
    <p:sldId id="392" r:id="rId65"/>
    <p:sldId id="399" r:id="rId66"/>
    <p:sldId id="401" r:id="rId67"/>
    <p:sldId id="400" r:id="rId68"/>
    <p:sldId id="398" r:id="rId69"/>
    <p:sldId id="397" r:id="rId70"/>
    <p:sldId id="396" r:id="rId71"/>
    <p:sldId id="394" r:id="rId72"/>
    <p:sldId id="395" r:id="rId73"/>
    <p:sldId id="343" r:id="rId74"/>
    <p:sldId id="403" r:id="rId75"/>
    <p:sldId id="269" r:id="rId76"/>
    <p:sldId id="402" r:id="rId77"/>
  </p:sldIdLst>
  <p:sldSz cx="9144000" cy="5143500" type="screen16x9"/>
  <p:notesSz cx="6858000" cy="9144000"/>
  <p:embeddedFontLst>
    <p:embeddedFont>
      <p:font typeface="Canva Sans" panose="020F0502020204030204" pitchFamily="34" charset="0"/>
      <p:regular r:id=""/>
      <p:bold r:id=""/>
      <p:italic r:id=""/>
      <p:boldItalic r:id=""/>
    </p:embeddedFont>
    <p:embeddedFont>
      <p:font typeface="Canva Sans Bold" panose="020F0502020204030204" pitchFamily="34" charset="0"/>
      <p:regular r:id=""/>
      <p:bold r:id=""/>
      <p:italic r:id=""/>
      <p:boldItalic r:id=""/>
    </p:embeddedFont>
    <p:embeddedFont>
      <p:font typeface="Google Sans" panose="020F0502020204030204" pitchFamily="34" charset="0"/>
      <p:regular r:id=""/>
      <p:bold r:id=""/>
      <p:italic r:id=""/>
      <p:boldItalic r:id=""/>
    </p:embeddedFont>
    <p:embeddedFont>
      <p:font typeface="Space Grotesk Medium" pitchFamily="2" charset="77"/>
      <p:regular r:id=""/>
      <p:bold r:id=""/>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A5B"/>
    <a:srgbClr val="7ED957"/>
    <a:srgbClr val="00A2E9"/>
    <a:srgbClr val="FFBD58"/>
    <a:srgbClr val="38B6FF"/>
    <a:srgbClr val="CF5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17"/>
    <p:restoredTop sz="81513"/>
  </p:normalViewPr>
  <p:slideViewPr>
    <p:cSldViewPr snapToGrid="0">
      <p:cViewPr varScale="1">
        <p:scale>
          <a:sx n="157" d="100"/>
          <a:sy n="157" d="100"/>
        </p:scale>
        <p:origin x="1456" y="168"/>
      </p:cViewPr>
      <p:guideLst/>
    </p:cSldViewPr>
  </p:slideViewPr>
  <p:notesTextViewPr>
    <p:cViewPr>
      <p:scale>
        <a:sx n="1" d="1"/>
        <a:sy n="1" d="1"/>
      </p:scale>
      <p:origin x="0" y="0"/>
    </p:cViewPr>
  </p:notesTextViewPr>
  <p:notesViewPr>
    <p:cSldViewPr snapToGrid="0">
      <p:cViewPr varScale="1">
        <p:scale>
          <a:sx n="110" d="100"/>
          <a:sy n="110" d="100"/>
        </p:scale>
        <p:origin x="41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F26DBB-D8F4-074B-F3F8-93A38EA043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A4FD78-2A4A-63E9-FBC4-3E6EA35729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92A0F-8F7F-7244-84C9-4D2FE72A41E4}" type="datetimeFigureOut">
              <a:rPr lang="en-US" smtClean="0"/>
              <a:t>11/17/25</a:t>
            </a:fld>
            <a:endParaRPr lang="en-US"/>
          </a:p>
        </p:txBody>
      </p:sp>
      <p:sp>
        <p:nvSpPr>
          <p:cNvPr id="4" name="Footer Placeholder 3">
            <a:extLst>
              <a:ext uri="{FF2B5EF4-FFF2-40B4-BE49-F238E27FC236}">
                <a16:creationId xmlns:a16="http://schemas.microsoft.com/office/drawing/2014/main" id="{BAFCD8C3-77D7-56B2-7480-D75F7AE27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654778E-8EF1-DFE9-B4C8-801C870425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804630-A38A-CE4B-8900-50DDAFA53929}" type="slidenum">
              <a:rPr lang="en-US" smtClean="0"/>
              <a:t>‹#›</a:t>
            </a:fld>
            <a:endParaRPr lang="en-US"/>
          </a:p>
        </p:txBody>
      </p:sp>
    </p:spTree>
    <p:extLst>
      <p:ext uri="{BB962C8B-B14F-4D97-AF65-F5344CB8AC3E}">
        <p14:creationId xmlns:p14="http://schemas.microsoft.com/office/powerpoint/2010/main" val="875756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Ray is a distributed compute engine </a:t>
            </a:r>
          </a:p>
        </p:txBody>
      </p:sp>
    </p:spTree>
    <p:extLst>
      <p:ext uri="{BB962C8B-B14F-4D97-AF65-F5344CB8AC3E}">
        <p14:creationId xmlns:p14="http://schemas.microsoft.com/office/powerpoint/2010/main" val="618938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And then we need to prepare the dataloader as we it’s a distributed training, we can not send the dataloader directly to the training function </a:t>
            </a:r>
          </a:p>
          <a:p>
            <a:pPr marL="158750" indent="0">
              <a:buNone/>
            </a:pPr>
            <a:r>
              <a:rPr lang="en-US" dirty="0"/>
              <a:t>But we need to wrap it around ”</a:t>
            </a:r>
            <a:r>
              <a:rPr lang="en-US" dirty="0" err="1"/>
              <a:t>DistributedSampler</a:t>
            </a:r>
            <a:r>
              <a:rPr lang="en-US" dirty="0"/>
              <a:t>” which tells PyTorch that this is a distributed training and it should distributed different micro-batch to different GPUs as Suman mentioned earlier while explaining different data parallel techniques </a:t>
            </a:r>
          </a:p>
        </p:txBody>
      </p:sp>
    </p:spTree>
    <p:extLst>
      <p:ext uri="{BB962C8B-B14F-4D97-AF65-F5344CB8AC3E}">
        <p14:creationId xmlns:p14="http://schemas.microsoft.com/office/powerpoint/2010/main" val="151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Lastly you just run the training </a:t>
            </a:r>
          </a:p>
        </p:txBody>
      </p:sp>
    </p:spTree>
    <p:extLst>
      <p:ext uri="{BB962C8B-B14F-4D97-AF65-F5344CB8AC3E}">
        <p14:creationId xmlns:p14="http://schemas.microsoft.com/office/powerpoint/2010/main" val="181845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see how things changes with Ray Train</a:t>
            </a:r>
          </a:p>
        </p:txBody>
      </p:sp>
    </p:spTree>
    <p:extLst>
      <p:ext uri="{BB962C8B-B14F-4D97-AF65-F5344CB8AC3E}">
        <p14:creationId xmlns:p14="http://schemas.microsoft.com/office/powerpoint/2010/main" val="50928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With Ray Train, you first import ”</a:t>
            </a:r>
            <a:r>
              <a:rPr lang="en-US" dirty="0" err="1"/>
              <a:t>prepare_model</a:t>
            </a:r>
            <a:r>
              <a:rPr lang="en-US" dirty="0"/>
              <a:t>” and “</a:t>
            </a:r>
            <a:r>
              <a:rPr lang="en-US" dirty="0" err="1"/>
              <a:t>prepare_data_loader</a:t>
            </a:r>
            <a:r>
              <a:rPr lang="en-US" dirty="0"/>
              <a:t>” from Ray Train as you can see in line #1 </a:t>
            </a:r>
          </a:p>
          <a:p>
            <a:pPr marL="158750" indent="0">
              <a:buNone/>
            </a:pPr>
            <a:r>
              <a:rPr lang="en-US" dirty="0"/>
              <a:t>And prepare your model and dataset with them, </a:t>
            </a:r>
          </a:p>
          <a:p>
            <a:pPr marL="158750" indent="0">
              <a:buNone/>
            </a:pPr>
            <a:endParaRPr lang="en-US" dirty="0"/>
          </a:p>
          <a:p>
            <a:pPr marL="158750" indent="0">
              <a:buNone/>
            </a:pPr>
            <a:r>
              <a:rPr lang="en-US" dirty="0"/>
              <a:t>As you can see there is no need to use Distributed Sampler separately, Ray Train would take care of that under the hood. </a:t>
            </a:r>
          </a:p>
        </p:txBody>
      </p:sp>
    </p:spTree>
    <p:extLst>
      <p:ext uri="{BB962C8B-B14F-4D97-AF65-F5344CB8AC3E}">
        <p14:creationId xmlns:p14="http://schemas.microsoft.com/office/powerpoint/2010/main" val="1176618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finally, you put both of them together within “TorchTrainer” by mentioned some </a:t>
            </a:r>
            <a:r>
              <a:rPr lang="en-US" dirty="0" err="1"/>
              <a:t>sonfiguration</a:t>
            </a:r>
            <a:r>
              <a:rPr lang="en-US" dirty="0"/>
              <a:t> details like </a:t>
            </a:r>
            <a:r>
              <a:rPr lang="en-US" dirty="0" err="1"/>
              <a:t>ScalingConfig</a:t>
            </a:r>
            <a:r>
              <a:rPr lang="en-US" dirty="0"/>
              <a:t> here where you specify how you want to scale and if you would like to use GPU or not. </a:t>
            </a:r>
          </a:p>
          <a:p>
            <a:pPr marL="158750" indent="0">
              <a:buNone/>
            </a:pPr>
            <a:r>
              <a:rPr lang="en-US" dirty="0"/>
              <a:t>For example, here we are saying to run this training in 16 workers with 1 GPU in each worker. </a:t>
            </a:r>
          </a:p>
        </p:txBody>
      </p:sp>
    </p:spTree>
    <p:extLst>
      <p:ext uri="{BB962C8B-B14F-4D97-AF65-F5344CB8AC3E}">
        <p14:creationId xmlns:p14="http://schemas.microsoft.com/office/powerpoint/2010/main" val="928754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But </a:t>
            </a:r>
            <a:r>
              <a:rPr lang="en-US" dirty="0" err="1"/>
              <a:t>wht</a:t>
            </a:r>
            <a:r>
              <a:rPr lang="en-US" dirty="0"/>
              <a:t> is happening under the hood ? Lets take a look what ray is doing here once we start the training and run “</a:t>
            </a:r>
            <a:r>
              <a:rPr lang="en-US" dirty="0" err="1"/>
              <a:t>trainer.fit</a:t>
            </a:r>
            <a:r>
              <a:rPr lang="en-US" dirty="0"/>
              <a:t>()”</a:t>
            </a:r>
          </a:p>
          <a:p>
            <a:pPr marL="158750" indent="0">
              <a:buNone/>
            </a:pPr>
            <a:endParaRPr lang="en-US" dirty="0"/>
          </a:p>
        </p:txBody>
      </p:sp>
    </p:spTree>
    <p:extLst>
      <p:ext uri="{BB962C8B-B14F-4D97-AF65-F5344CB8AC3E}">
        <p14:creationId xmlns:p14="http://schemas.microsoft.com/office/powerpoint/2010/main" val="222292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say this is our training function which we want our FSDP to run in all the workers </a:t>
            </a:r>
          </a:p>
        </p:txBody>
      </p:sp>
    </p:spTree>
    <p:extLst>
      <p:ext uri="{BB962C8B-B14F-4D97-AF65-F5344CB8AC3E}">
        <p14:creationId xmlns:p14="http://schemas.microsoft.com/office/powerpoint/2010/main" val="867713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here are the different configuration details which we need to provide to Ray, like Scaling Configuration like we saw a while back and other configurations like checkpointing, etc. </a:t>
            </a:r>
          </a:p>
        </p:txBody>
      </p:sp>
    </p:spTree>
    <p:extLst>
      <p:ext uri="{BB962C8B-B14F-4D97-AF65-F5344CB8AC3E}">
        <p14:creationId xmlns:p14="http://schemas.microsoft.com/office/powerpoint/2010/main" val="264183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together we make them work with Ray Train. Let see the code again, </a:t>
            </a:r>
          </a:p>
        </p:txBody>
      </p:sp>
    </p:spTree>
    <p:extLst>
      <p:ext uri="{BB962C8B-B14F-4D97-AF65-F5344CB8AC3E}">
        <p14:creationId xmlns:p14="http://schemas.microsoft.com/office/powerpoint/2010/main" val="3184460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import </a:t>
            </a:r>
            <a:r>
              <a:rPr lang="en-US" dirty="0" err="1"/>
              <a:t>TorchTrain</a:t>
            </a:r>
            <a:r>
              <a:rPr lang="en-US" dirty="0"/>
              <a:t> from Ray Train </a:t>
            </a:r>
          </a:p>
        </p:txBody>
      </p:sp>
    </p:spTree>
    <p:extLst>
      <p:ext uri="{BB962C8B-B14F-4D97-AF65-F5344CB8AC3E}">
        <p14:creationId xmlns:p14="http://schemas.microsoft.com/office/powerpoint/2010/main" val="424353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…which unifies the AI ecosystem. </a:t>
            </a:r>
          </a:p>
          <a:p>
            <a:pPr marL="158750" indent="0">
              <a:buNone/>
            </a:pPr>
            <a:endParaRPr lang="en-US" dirty="0"/>
          </a:p>
        </p:txBody>
      </p:sp>
    </p:spTree>
    <p:extLst>
      <p:ext uri="{BB962C8B-B14F-4D97-AF65-F5344CB8AC3E}">
        <p14:creationId xmlns:p14="http://schemas.microsoft.com/office/powerpoint/2010/main" val="2243407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Then we import </a:t>
            </a:r>
          </a:p>
          <a:p>
            <a:pPr marL="457200" indent="-298450">
              <a:buFontTx/>
              <a:buChar char="-"/>
            </a:pPr>
            <a:r>
              <a:rPr lang="en-US" dirty="0" err="1"/>
              <a:t>ScalingConfig</a:t>
            </a:r>
            <a:endParaRPr lang="en-US" dirty="0"/>
          </a:p>
          <a:p>
            <a:pPr marL="457200" indent="-298450">
              <a:buFontTx/>
              <a:buChar char="-"/>
            </a:pPr>
            <a:r>
              <a:rPr lang="en-US" dirty="0" err="1"/>
              <a:t>RunConfig</a:t>
            </a:r>
            <a:r>
              <a:rPr lang="en-US" dirty="0"/>
              <a:t> and </a:t>
            </a:r>
          </a:p>
          <a:p>
            <a:pPr marL="457200" indent="-298450">
              <a:buFontTx/>
              <a:buChar char="-"/>
            </a:pPr>
            <a:r>
              <a:rPr lang="en-US" dirty="0" err="1"/>
              <a:t>CheckpointConfig</a:t>
            </a:r>
            <a:endParaRPr lang="en-US" dirty="0"/>
          </a:p>
          <a:p>
            <a:pPr marL="457200" indent="-298450">
              <a:buFontTx/>
              <a:buChar char="-"/>
            </a:pPr>
            <a:endParaRPr lang="en-US" dirty="0"/>
          </a:p>
        </p:txBody>
      </p:sp>
    </p:spTree>
    <p:extLst>
      <p:ext uri="{BB962C8B-B14F-4D97-AF65-F5344CB8AC3E}">
        <p14:creationId xmlns:p14="http://schemas.microsoft.com/office/powerpoint/2010/main" val="3559942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use “TorchTrainer” to put together everything </a:t>
            </a:r>
          </a:p>
        </p:txBody>
      </p:sp>
    </p:spTree>
    <p:extLst>
      <p:ext uri="{BB962C8B-B14F-4D97-AF65-F5344CB8AC3E}">
        <p14:creationId xmlns:p14="http://schemas.microsoft.com/office/powerpoint/2010/main" val="18273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finally we start the training using </a:t>
            </a:r>
            <a:r>
              <a:rPr lang="en-US" dirty="0" err="1"/>
              <a:t>trainer.fit</a:t>
            </a:r>
            <a:r>
              <a:rPr lang="en-US" dirty="0"/>
              <a:t>() </a:t>
            </a:r>
          </a:p>
        </p:txBody>
      </p:sp>
    </p:spTree>
    <p:extLst>
      <p:ext uri="{BB962C8B-B14F-4D97-AF65-F5344CB8AC3E}">
        <p14:creationId xmlns:p14="http://schemas.microsoft.com/office/powerpoint/2010/main" val="1264757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Under the hood, the Ray would take the training function and start to run in a distributed fashion on multiple machines as per the Scaling Config</a:t>
            </a:r>
          </a:p>
          <a:p>
            <a:pPr marL="158750" indent="0">
              <a:buNone/>
            </a:pPr>
            <a:r>
              <a:rPr lang="en-US" dirty="0"/>
              <a:t>And it would take care of scheduling, fault tolerance and auto scaling for your distributed training job. </a:t>
            </a:r>
          </a:p>
          <a:p>
            <a:pPr marL="158750" indent="0">
              <a:buNone/>
            </a:pPr>
            <a:endParaRPr lang="en-US" dirty="0"/>
          </a:p>
          <a:p>
            <a:pPr marL="158750" indent="0">
              <a:buNone/>
            </a:pPr>
            <a:r>
              <a:rPr lang="en-US" dirty="0"/>
              <a:t>So, its as simple as this, you do not need to be a distributed system expert to run distributed training at scale. </a:t>
            </a:r>
          </a:p>
          <a:p>
            <a:pPr marL="158750" indent="0">
              <a:buNone/>
            </a:pPr>
            <a:r>
              <a:rPr lang="en-US" dirty="0"/>
              <a:t>You can simply use your training code which you run on your laptop and scale to 1000s of machine without any hindrance. </a:t>
            </a:r>
          </a:p>
          <a:p>
            <a:pPr marL="158750" indent="0">
              <a:buNone/>
            </a:pPr>
            <a:endParaRPr lang="en-US" dirty="0"/>
          </a:p>
          <a:p>
            <a:pPr marL="158750" indent="0">
              <a:buNone/>
            </a:pPr>
            <a:r>
              <a:rPr lang="en-US" dirty="0"/>
              <a:t>Now, let me hand it over to Suman to conclude… </a:t>
            </a:r>
          </a:p>
        </p:txBody>
      </p:sp>
    </p:spTree>
    <p:extLst>
      <p:ext uri="{BB962C8B-B14F-4D97-AF65-F5344CB8AC3E}">
        <p14:creationId xmlns:p14="http://schemas.microsoft.com/office/powerpoint/2010/main" val="2501477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learn more you can </a:t>
            </a:r>
          </a:p>
        </p:txBody>
      </p:sp>
    </p:spTree>
    <p:extLst>
      <p:ext uri="{BB962C8B-B14F-4D97-AF65-F5344CB8AC3E}">
        <p14:creationId xmlns:p14="http://schemas.microsoft.com/office/powerpoint/2010/main" val="1372826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B25388DB-FE6A-D5A7-01FC-744696CF7DE2}"/>
            </a:ext>
          </a:extLst>
        </p:cNvPr>
        <p:cNvGrpSpPr/>
        <p:nvPr/>
      </p:nvGrpSpPr>
      <p:grpSpPr>
        <a:xfrm>
          <a:off x="0" y="0"/>
          <a:ext cx="0" cy="0"/>
          <a:chOff x="0" y="0"/>
          <a:chExt cx="0" cy="0"/>
        </a:xfrm>
      </p:grpSpPr>
      <p:sp>
        <p:nvSpPr>
          <p:cNvPr id="130" name="Google Shape;130;g368d50dbab6_1_170:notes">
            <a:extLst>
              <a:ext uri="{FF2B5EF4-FFF2-40B4-BE49-F238E27FC236}">
                <a16:creationId xmlns:a16="http://schemas.microsoft.com/office/drawing/2014/main" id="{CFE84261-83AD-4097-1C82-4F9523FD12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 name="Google Shape;131;g368d50dbab6_1_170:notes">
            <a:extLst>
              <a:ext uri="{FF2B5EF4-FFF2-40B4-BE49-F238E27FC236}">
                <a16:creationId xmlns:a16="http://schemas.microsoft.com/office/drawing/2014/main" id="{87D3292D-8376-50D5-DC16-8144B0A2C4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430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68d50dbab6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 name="Google Shape;131;g368d50dbab6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824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655BEA86-8D86-429D-EB46-E2641926F889}"/>
            </a:ext>
          </a:extLst>
        </p:cNvPr>
        <p:cNvGrpSpPr/>
        <p:nvPr/>
      </p:nvGrpSpPr>
      <p:grpSpPr>
        <a:xfrm>
          <a:off x="0" y="0"/>
          <a:ext cx="0" cy="0"/>
          <a:chOff x="0" y="0"/>
          <a:chExt cx="0" cy="0"/>
        </a:xfrm>
      </p:grpSpPr>
      <p:sp>
        <p:nvSpPr>
          <p:cNvPr id="130" name="Google Shape;130;g368d50dbab6_1_170:notes">
            <a:extLst>
              <a:ext uri="{FF2B5EF4-FFF2-40B4-BE49-F238E27FC236}">
                <a16:creationId xmlns:a16="http://schemas.microsoft.com/office/drawing/2014/main" id="{C0771E20-0B0B-42BE-2EE0-495AD09EF8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 name="Google Shape;131;g368d50dbab6_1_170:notes">
            <a:extLst>
              <a:ext uri="{FF2B5EF4-FFF2-40B4-BE49-F238E27FC236}">
                <a16:creationId xmlns:a16="http://schemas.microsoft.com/office/drawing/2014/main" id="{97079288-D29C-93A8-CCA0-01CDE4EC68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62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At its core we have Ray Core, which is the compute engine. </a:t>
            </a:r>
          </a:p>
          <a:p>
            <a:pPr marL="158750" indent="0">
              <a:buNone/>
            </a:pPr>
            <a:r>
              <a:rPr lang="en-US" dirty="0"/>
              <a:t>Which you can use to scale any Python Code across 100s and 1000s of machine at scale with CPU, GPU and other accelerators. </a:t>
            </a:r>
          </a:p>
        </p:txBody>
      </p:sp>
    </p:spTree>
    <p:extLst>
      <p:ext uri="{BB962C8B-B14F-4D97-AF65-F5344CB8AC3E}">
        <p14:creationId xmlns:p14="http://schemas.microsoft.com/office/powerpoint/2010/main" val="296664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It can run on any hardware of your choice, be it on cloud or on premise or even on your laptop. </a:t>
            </a:r>
          </a:p>
        </p:txBody>
      </p:sp>
    </p:spTree>
    <p:extLst>
      <p:ext uri="{BB962C8B-B14F-4D97-AF65-F5344CB8AC3E}">
        <p14:creationId xmlns:p14="http://schemas.microsoft.com/office/powerpoint/2010/main" val="256429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FontTx/>
              <a:buNone/>
            </a:pPr>
            <a:r>
              <a:rPr lang="en-US" dirty="0"/>
              <a:t>We have many different libraries for different AI workload, like </a:t>
            </a:r>
          </a:p>
          <a:p>
            <a:pPr marL="158750" indent="0">
              <a:buFontTx/>
              <a:buNone/>
            </a:pPr>
            <a:r>
              <a:rPr lang="en-US" dirty="0"/>
              <a:t>Ray Train for Distributed Training </a:t>
            </a:r>
          </a:p>
          <a:p>
            <a:pPr marL="158750" indent="0">
              <a:buFontTx/>
              <a:buNone/>
            </a:pPr>
            <a:r>
              <a:rPr lang="en-US" dirty="0"/>
              <a:t>Ray Data for Multimodal Data processing </a:t>
            </a:r>
          </a:p>
          <a:p>
            <a:pPr marL="158750" indent="0">
              <a:buFontTx/>
              <a:buNone/>
            </a:pPr>
            <a:r>
              <a:rPr lang="en-US" dirty="0"/>
              <a:t>Ray Server for Large Scale inference </a:t>
            </a:r>
          </a:p>
          <a:p>
            <a:pPr marL="158750" indent="0">
              <a:buFontTx/>
              <a:buNone/>
            </a:pPr>
            <a:endParaRPr lang="en-US" dirty="0"/>
          </a:p>
          <a:p>
            <a:pPr marL="158750" indent="0">
              <a:buFontTx/>
              <a:buNone/>
            </a:pPr>
            <a:r>
              <a:rPr lang="en-US" dirty="0"/>
              <a:t>and so on …. </a:t>
            </a:r>
          </a:p>
        </p:txBody>
      </p:sp>
    </p:spTree>
    <p:extLst>
      <p:ext uri="{BB962C8B-B14F-4D97-AF65-F5344CB8AC3E}">
        <p14:creationId xmlns:p14="http://schemas.microsoft.com/office/powerpoint/2010/main" val="65597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Not only that, Ray can be used with different framework and engines, like PyTorch, Hugging Face, </a:t>
            </a:r>
            <a:r>
              <a:rPr lang="en-US" dirty="0" err="1"/>
              <a:t>vLLM</a:t>
            </a:r>
            <a:r>
              <a:rPr lang="en-US" dirty="0"/>
              <a:t>, etc. </a:t>
            </a:r>
          </a:p>
        </p:txBody>
      </p:sp>
    </p:spTree>
    <p:extLst>
      <p:ext uri="{BB962C8B-B14F-4D97-AF65-F5344CB8AC3E}">
        <p14:creationId xmlns:p14="http://schemas.microsoft.com/office/powerpoint/2010/main" val="3205078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For this demo, we will use PyTorch and Ray Train and will see how we can perform a Distributed Training with them at scale. </a:t>
            </a:r>
          </a:p>
        </p:txBody>
      </p:sp>
    </p:spTree>
    <p:extLst>
      <p:ext uri="{BB962C8B-B14F-4D97-AF65-F5344CB8AC3E}">
        <p14:creationId xmlns:p14="http://schemas.microsoft.com/office/powerpoint/2010/main" val="120460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Before we see Ray Train and its value, lets see how you would typically perform this distributed training using PyTorch </a:t>
            </a:r>
          </a:p>
          <a:p>
            <a:pPr marL="158750" indent="0">
              <a:buNone/>
            </a:pPr>
            <a:endParaRPr lang="en-US" dirty="0"/>
          </a:p>
          <a:p>
            <a:pPr marL="158750" indent="0">
              <a:buNone/>
            </a:pPr>
            <a:r>
              <a:rPr lang="en-US" dirty="0"/>
              <a:t>First, you need to define the training function which you expect to all your machines and GPUs and you do that by setting up “Initializing a Process Group” as you can see in line # 9 </a:t>
            </a:r>
          </a:p>
        </p:txBody>
      </p:sp>
    </p:spTree>
    <p:extLst>
      <p:ext uri="{BB962C8B-B14F-4D97-AF65-F5344CB8AC3E}">
        <p14:creationId xmlns:p14="http://schemas.microsoft.com/office/powerpoint/2010/main" val="62814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Then you prepare your model, like in this case we want to use FSDP so we are wrapping our model with FSDP implementation of PyTorch as you can see in line #16 </a:t>
            </a:r>
          </a:p>
        </p:txBody>
      </p:sp>
    </p:spTree>
    <p:extLst>
      <p:ext uri="{BB962C8B-B14F-4D97-AF65-F5344CB8AC3E}">
        <p14:creationId xmlns:p14="http://schemas.microsoft.com/office/powerpoint/2010/main" val="74273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cSld name="Blank">
    <p:bg>
      <p:bgPr>
        <a:solidFill>
          <a:schemeClr val="dk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26007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pic>
        <p:nvPicPr>
          <p:cNvPr id="6" name="Google Shape;6;p1" title="1920x1080_grid_v3.png"/>
          <p:cNvPicPr preferRelativeResize="0"/>
          <p:nvPr/>
        </p:nvPicPr>
        <p:blipFill>
          <a:blip r:embed="rId4">
            <a:alphaModFix/>
          </a:blip>
          <a:stretch>
            <a:fillRect/>
          </a:stretch>
        </p:blipFill>
        <p:spPr>
          <a:xfrm>
            <a:off x="0" y="0"/>
            <a:ext cx="9144003" cy="5143501"/>
          </a:xfrm>
          <a:prstGeom prst="rect">
            <a:avLst/>
          </a:prstGeom>
          <a:noFill/>
          <a:ln>
            <a:noFill/>
          </a:ln>
        </p:spPr>
      </p:pic>
      <p:pic>
        <p:nvPicPr>
          <p:cNvPr id="7" name="Google Shape;7;p1" title="raysummit25logo.png"/>
          <p:cNvPicPr preferRelativeResize="0"/>
          <p:nvPr/>
        </p:nvPicPr>
        <p:blipFill>
          <a:blip r:embed="rId5">
            <a:alphaModFix/>
          </a:blip>
          <a:stretch>
            <a:fillRect/>
          </a:stretch>
        </p:blipFill>
        <p:spPr>
          <a:xfrm>
            <a:off x="369700" y="369700"/>
            <a:ext cx="1425026" cy="546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33">
          <p15:clr>
            <a:srgbClr val="E46962"/>
          </p15:clr>
        </p15:guide>
        <p15:guide id="2" orient="horz" pos="233">
          <p15:clr>
            <a:srgbClr val="E46962"/>
          </p15:clr>
        </p15:guide>
        <p15:guide id="3" orient="horz" pos="3007">
          <p15:clr>
            <a:srgbClr val="E46962"/>
          </p15:clr>
        </p15:guide>
        <p15:guide id="4" pos="5527">
          <p15:clr>
            <a:srgbClr val="E46962"/>
          </p15:clr>
        </p15:guide>
        <p15:guide id="5" orient="horz" pos="577">
          <p15:clr>
            <a:srgbClr val="E46962"/>
          </p15:clr>
        </p15:guide>
        <p15:guide id="6" orient="horz" pos="809">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1.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19.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1.sv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19.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6.svg"/><Relationship Id="rId4" Type="http://schemas.openxmlformats.org/officeDocument/2006/relationships/image" Target="../media/image22.png"/><Relationship Id="rId9"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5.svg"/><Relationship Id="rId7" Type="http://schemas.openxmlformats.org/officeDocument/2006/relationships/image" Target="../media/image28.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1.svg"/><Relationship Id="rId5" Type="http://schemas.openxmlformats.org/officeDocument/2006/relationships/image" Target="../media/image26.sv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9.sv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5.svg"/><Relationship Id="rId7" Type="http://schemas.openxmlformats.org/officeDocument/2006/relationships/image" Target="../media/image28.svg"/><Relationship Id="rId12" Type="http://schemas.openxmlformats.org/officeDocument/2006/relationships/image" Target="../media/image29.gi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1.svg"/><Relationship Id="rId5" Type="http://schemas.openxmlformats.org/officeDocument/2006/relationships/image" Target="../media/image26.sv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1.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31.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sv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svg"/><Relationship Id="rId7" Type="http://schemas.openxmlformats.org/officeDocument/2006/relationships/image" Target="../media/image31.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3.sv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svg"/><Relationship Id="rId7" Type="http://schemas.openxmlformats.org/officeDocument/2006/relationships/image" Target="../media/image31.svg"/><Relationship Id="rId12" Type="http://schemas.openxmlformats.org/officeDocument/2006/relationships/image" Target="../media/image29.gi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8.svg"/><Relationship Id="rId5" Type="http://schemas.openxmlformats.org/officeDocument/2006/relationships/image" Target="../media/image21.sv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3.svg"/></Relationships>
</file>

<file path=ppt/slides/_rels/slide3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svg"/><Relationship Id="rId7" Type="http://schemas.openxmlformats.org/officeDocument/2006/relationships/image" Target="../media/image31.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31.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6.svg"/><Relationship Id="rId5" Type="http://schemas.openxmlformats.org/officeDocument/2006/relationships/image" Target="../media/image21.svg"/><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5.svg"/></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svg"/><Relationship Id="rId3" Type="http://schemas.openxmlformats.org/officeDocument/2006/relationships/image" Target="../media/image19.svg"/><Relationship Id="rId7" Type="http://schemas.openxmlformats.org/officeDocument/2006/relationships/image" Target="../media/image31.svg"/><Relationship Id="rId12"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6.svg"/><Relationship Id="rId5" Type="http://schemas.openxmlformats.org/officeDocument/2006/relationships/image" Target="../media/image21.svg"/><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29.gif"/></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svg"/><Relationship Id="rId3" Type="http://schemas.openxmlformats.org/officeDocument/2006/relationships/image" Target="../media/image19.svg"/><Relationship Id="rId7" Type="http://schemas.openxmlformats.org/officeDocument/2006/relationships/image" Target="../media/image31.svg"/><Relationship Id="rId12"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26.svg"/><Relationship Id="rId5" Type="http://schemas.openxmlformats.org/officeDocument/2006/relationships/image" Target="../media/image21.svg"/><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29.gif"/></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9.svg"/><Relationship Id="rId7" Type="http://schemas.openxmlformats.org/officeDocument/2006/relationships/image" Target="../media/image31.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1.svg"/><Relationship Id="rId10" Type="http://schemas.openxmlformats.org/officeDocument/2006/relationships/image" Target="../media/image36.svg"/><Relationship Id="rId4" Type="http://schemas.openxmlformats.org/officeDocument/2006/relationships/image" Target="../media/image20.png"/><Relationship Id="rId9" Type="http://schemas.openxmlformats.org/officeDocument/2006/relationships/image" Target="../media/image35.sv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jpeg"/></Relationships>
</file>

<file path=ppt/slides/_rels/slide54.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jpeg"/><Relationship Id="rId14" Type="http://schemas.openxmlformats.org/officeDocument/2006/relationships/image" Target="../media/image53.png"/></Relationships>
</file>

<file path=ppt/slides/_rels/slide55.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6.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jpeg"/><Relationship Id="rId14" Type="http://schemas.openxmlformats.org/officeDocument/2006/relationships/image" Target="../media/image53.png"/></Relationships>
</file>

<file path=ppt/slides/_rels/slide56.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6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2.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jpeg"/><Relationship Id="rId14" Type="http://schemas.openxmlformats.org/officeDocument/2006/relationships/image" Target="../media/image62.sv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65.sv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65.svg"/><Relationship Id="rId10"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69.svg"/></Relationships>
</file>

<file path=ppt/slides/_rels/slide64.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2.png"/><Relationship Id="rId4" Type="http://schemas.openxmlformats.org/officeDocument/2006/relationships/image" Target="../media/image65.svg"/><Relationship Id="rId9"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2.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2.png"/><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0.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72.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sv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4.sv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6BBD2C-2C95-B362-42AE-A9634B72B36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2C1DB06-5007-BDE7-F761-2D5397FA8805}"/>
              </a:ext>
            </a:extLst>
          </p:cNvPr>
          <p:cNvPicPr>
            <a:picLocks noChangeAspect="1"/>
          </p:cNvPicPr>
          <p:nvPr/>
        </p:nvPicPr>
        <p:blipFill>
          <a:blip r:embed="rId2"/>
          <a:stretch>
            <a:fillRect/>
          </a:stretch>
        </p:blipFill>
        <p:spPr>
          <a:xfrm>
            <a:off x="2051050" y="1399177"/>
            <a:ext cx="5041900" cy="673100"/>
          </a:xfrm>
          <a:prstGeom prst="rect">
            <a:avLst/>
          </a:prstGeom>
        </p:spPr>
      </p:pic>
      <p:pic>
        <p:nvPicPr>
          <p:cNvPr id="3" name="Picture 2">
            <a:extLst>
              <a:ext uri="{FF2B5EF4-FFF2-40B4-BE49-F238E27FC236}">
                <a16:creationId xmlns:a16="http://schemas.microsoft.com/office/drawing/2014/main" id="{7C2FA3C0-4C17-C0AF-FF2A-ECBDFEEE7FF9}"/>
              </a:ext>
            </a:extLst>
          </p:cNvPr>
          <p:cNvPicPr>
            <a:picLocks noChangeAspect="1"/>
          </p:cNvPicPr>
          <p:nvPr/>
        </p:nvPicPr>
        <p:blipFill>
          <a:blip r:embed="rId3"/>
          <a:stretch>
            <a:fillRect/>
          </a:stretch>
        </p:blipFill>
        <p:spPr>
          <a:xfrm>
            <a:off x="1492068" y="1855288"/>
            <a:ext cx="2641600" cy="596900"/>
          </a:xfrm>
          <a:prstGeom prst="rect">
            <a:avLst/>
          </a:prstGeom>
        </p:spPr>
      </p:pic>
    </p:spTree>
    <p:extLst>
      <p:ext uri="{BB962C8B-B14F-4D97-AF65-F5344CB8AC3E}">
        <p14:creationId xmlns:p14="http://schemas.microsoft.com/office/powerpoint/2010/main" val="3147786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1138606"/>
            <a:ext cx="989829" cy="678745"/>
            <a:chOff x="0" y="0"/>
            <a:chExt cx="812800" cy="557353"/>
          </a:xfrm>
        </p:grpSpPr>
        <p:sp>
          <p:nvSpPr>
            <p:cNvPr id="3" name="Freeform 3"/>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4" name="TextBox 4"/>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5" name="Group 5"/>
          <p:cNvGrpSpPr/>
          <p:nvPr/>
        </p:nvGrpSpPr>
        <p:grpSpPr>
          <a:xfrm>
            <a:off x="1186472" y="2345533"/>
            <a:ext cx="989829" cy="98982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7" name="TextBox 7"/>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8" name="Freeform 8"/>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9" name="Freeform 9"/>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10" name="TextBox 10"/>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1" name="TextBox 11"/>
          <p:cNvSpPr txBox="1"/>
          <p:nvPr/>
        </p:nvSpPr>
        <p:spPr>
          <a:xfrm>
            <a:off x="1598507"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1138606"/>
            <a:ext cx="989829" cy="678745"/>
            <a:chOff x="0" y="0"/>
            <a:chExt cx="812800" cy="557353"/>
          </a:xfrm>
        </p:grpSpPr>
        <p:sp>
          <p:nvSpPr>
            <p:cNvPr id="3" name="Freeform 3"/>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4" name="TextBox 4"/>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5" name="Group 5"/>
          <p:cNvGrpSpPr/>
          <p:nvPr/>
        </p:nvGrpSpPr>
        <p:grpSpPr>
          <a:xfrm>
            <a:off x="1186472" y="2345533"/>
            <a:ext cx="989829" cy="98982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7" name="TextBox 7"/>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9" name="TextBox 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0" name="TextBox 10"/>
          <p:cNvSpPr txBox="1"/>
          <p:nvPr/>
        </p:nvSpPr>
        <p:spPr>
          <a:xfrm>
            <a:off x="1681387" y="3592536"/>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grpSp>
        <p:nvGrpSpPr>
          <p:cNvPr id="11" name="Group 11"/>
          <p:cNvGrpSpPr/>
          <p:nvPr/>
        </p:nvGrpSpPr>
        <p:grpSpPr>
          <a:xfrm>
            <a:off x="1262672" y="2421733"/>
            <a:ext cx="989829" cy="98982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3" name="TextBox 13"/>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4" name="Group 14"/>
          <p:cNvGrpSpPr/>
          <p:nvPr/>
        </p:nvGrpSpPr>
        <p:grpSpPr>
          <a:xfrm>
            <a:off x="1338872" y="2497933"/>
            <a:ext cx="989829" cy="98982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6" name="TextBox 16"/>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7" name="Group 17"/>
          <p:cNvGrpSpPr/>
          <p:nvPr/>
        </p:nvGrpSpPr>
        <p:grpSpPr>
          <a:xfrm>
            <a:off x="1415072" y="2574133"/>
            <a:ext cx="989829" cy="989829"/>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9" name="TextBox 19"/>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22" name="Freeform 8">
            <a:extLst>
              <a:ext uri="{FF2B5EF4-FFF2-40B4-BE49-F238E27FC236}">
                <a16:creationId xmlns:a16="http://schemas.microsoft.com/office/drawing/2014/main" id="{A6EF1954-7301-3AAD-46E2-BCA9108E1FE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23" name="Freeform 9">
            <a:extLst>
              <a:ext uri="{FF2B5EF4-FFF2-40B4-BE49-F238E27FC236}">
                <a16:creationId xmlns:a16="http://schemas.microsoft.com/office/drawing/2014/main" id="{A4506D2A-6178-BD77-FEE4-07CC0639E58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1138606"/>
            <a:ext cx="989829" cy="678745"/>
            <a:chOff x="0" y="0"/>
            <a:chExt cx="812800" cy="557353"/>
          </a:xfrm>
        </p:grpSpPr>
        <p:sp>
          <p:nvSpPr>
            <p:cNvPr id="3" name="Freeform 3"/>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4" name="TextBox 4"/>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5" name="Group 5"/>
          <p:cNvGrpSpPr/>
          <p:nvPr/>
        </p:nvGrpSpPr>
        <p:grpSpPr>
          <a:xfrm>
            <a:off x="1186472" y="2345533"/>
            <a:ext cx="989829" cy="98982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7" name="TextBox 7"/>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8" name="Freeform 8"/>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9" name="Freeform 9"/>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10" name="Freeform 10"/>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grpSp>
        <p:nvGrpSpPr>
          <p:cNvPr id="11" name="Group 11"/>
          <p:cNvGrpSpPr/>
          <p:nvPr/>
        </p:nvGrpSpPr>
        <p:grpSpPr>
          <a:xfrm>
            <a:off x="3132689" y="2345533"/>
            <a:ext cx="989829" cy="98982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3" name="TextBox 13"/>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4" name="Group 14"/>
          <p:cNvGrpSpPr/>
          <p:nvPr/>
        </p:nvGrpSpPr>
        <p:grpSpPr>
          <a:xfrm>
            <a:off x="5078743" y="2345533"/>
            <a:ext cx="989829" cy="98982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6" name="TextBox 16"/>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7" name="Group 17"/>
          <p:cNvGrpSpPr/>
          <p:nvPr/>
        </p:nvGrpSpPr>
        <p:grpSpPr>
          <a:xfrm>
            <a:off x="7024796" y="2345533"/>
            <a:ext cx="989829" cy="989829"/>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9" name="TextBox 19"/>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0" name="Group 20"/>
          <p:cNvGrpSpPr/>
          <p:nvPr/>
        </p:nvGrpSpPr>
        <p:grpSpPr>
          <a:xfrm>
            <a:off x="3132689" y="1138606"/>
            <a:ext cx="989829" cy="678745"/>
            <a:chOff x="0" y="0"/>
            <a:chExt cx="812800" cy="557353"/>
          </a:xfrm>
        </p:grpSpPr>
        <p:sp>
          <p:nvSpPr>
            <p:cNvPr id="21" name="Freeform 21"/>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2" name="TextBox 22"/>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3" name="Group 23"/>
          <p:cNvGrpSpPr/>
          <p:nvPr/>
        </p:nvGrpSpPr>
        <p:grpSpPr>
          <a:xfrm>
            <a:off x="5078743" y="1138606"/>
            <a:ext cx="989829" cy="678745"/>
            <a:chOff x="0" y="0"/>
            <a:chExt cx="812800" cy="557353"/>
          </a:xfrm>
        </p:grpSpPr>
        <p:sp>
          <p:nvSpPr>
            <p:cNvPr id="24" name="Freeform 24"/>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5" name="TextBox 25"/>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6" name="Group 26"/>
          <p:cNvGrpSpPr/>
          <p:nvPr/>
        </p:nvGrpSpPr>
        <p:grpSpPr>
          <a:xfrm>
            <a:off x="7024796" y="1138606"/>
            <a:ext cx="989829" cy="678745"/>
            <a:chOff x="0" y="0"/>
            <a:chExt cx="812800" cy="557353"/>
          </a:xfrm>
        </p:grpSpPr>
        <p:sp>
          <p:nvSpPr>
            <p:cNvPr id="27" name="Freeform 27"/>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8" name="TextBox 28"/>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29" name="Freeform 29"/>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0" name="Freeform 30"/>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1" name="TextBox 31"/>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2" name="TextBox 32"/>
          <p:cNvSpPr txBox="1"/>
          <p:nvPr/>
        </p:nvSpPr>
        <p:spPr>
          <a:xfrm>
            <a:off x="1598507"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3" name="TextBox 33"/>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4" name="TextBox 34"/>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5" name="TextBox 35"/>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6" name="TextBox 36"/>
          <p:cNvSpPr txBox="1"/>
          <p:nvPr/>
        </p:nvSpPr>
        <p:spPr>
          <a:xfrm>
            <a:off x="3515498"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7" name="TextBox 37"/>
          <p:cNvSpPr txBox="1"/>
          <p:nvPr/>
        </p:nvSpPr>
        <p:spPr>
          <a:xfrm>
            <a:off x="548555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8" name="TextBox 38"/>
          <p:cNvSpPr txBox="1"/>
          <p:nvPr/>
        </p:nvSpPr>
        <p:spPr>
          <a:xfrm>
            <a:off x="747336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9" name="Freeform 39"/>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40" name="Freeform 40"/>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41" name="Freeform 41"/>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2345533"/>
            <a:ext cx="989829" cy="98982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4" name="TextBox 4"/>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8" name="Group 8"/>
          <p:cNvGrpSpPr/>
          <p:nvPr/>
        </p:nvGrpSpPr>
        <p:grpSpPr>
          <a:xfrm>
            <a:off x="3132689" y="2345533"/>
            <a:ext cx="989829" cy="98982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0" name="TextBox 10"/>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1" name="Group 11"/>
          <p:cNvGrpSpPr/>
          <p:nvPr/>
        </p:nvGrpSpPr>
        <p:grpSpPr>
          <a:xfrm>
            <a:off x="5078743" y="2345533"/>
            <a:ext cx="989829" cy="98982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3" name="TextBox 13"/>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4" name="Group 14"/>
          <p:cNvGrpSpPr/>
          <p:nvPr/>
        </p:nvGrpSpPr>
        <p:grpSpPr>
          <a:xfrm>
            <a:off x="7024796" y="2345533"/>
            <a:ext cx="989829" cy="98982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6" name="TextBox 16"/>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7" name="Group 17"/>
          <p:cNvGrpSpPr/>
          <p:nvPr/>
        </p:nvGrpSpPr>
        <p:grpSpPr>
          <a:xfrm>
            <a:off x="3132689" y="1138606"/>
            <a:ext cx="989829" cy="678745"/>
            <a:chOff x="0" y="0"/>
            <a:chExt cx="812800" cy="557353"/>
          </a:xfrm>
        </p:grpSpPr>
        <p:sp>
          <p:nvSpPr>
            <p:cNvPr id="18" name="Freeform 18"/>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19" name="TextBox 19"/>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0" name="Group 20"/>
          <p:cNvGrpSpPr/>
          <p:nvPr/>
        </p:nvGrpSpPr>
        <p:grpSpPr>
          <a:xfrm>
            <a:off x="5078743" y="1138606"/>
            <a:ext cx="989829" cy="678745"/>
            <a:chOff x="0" y="0"/>
            <a:chExt cx="812800" cy="557353"/>
          </a:xfrm>
        </p:grpSpPr>
        <p:sp>
          <p:nvSpPr>
            <p:cNvPr id="21" name="Freeform 21"/>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2" name="TextBox 22"/>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3" name="Group 23"/>
          <p:cNvGrpSpPr/>
          <p:nvPr/>
        </p:nvGrpSpPr>
        <p:grpSpPr>
          <a:xfrm>
            <a:off x="7024796" y="1138606"/>
            <a:ext cx="989829" cy="678745"/>
            <a:chOff x="0" y="0"/>
            <a:chExt cx="812800" cy="557353"/>
          </a:xfrm>
        </p:grpSpPr>
        <p:sp>
          <p:nvSpPr>
            <p:cNvPr id="24" name="Freeform 24"/>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5" name="TextBox 25"/>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28" name="TextBox 28"/>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9" name="TextBox 29"/>
          <p:cNvSpPr txBox="1"/>
          <p:nvPr/>
        </p:nvSpPr>
        <p:spPr>
          <a:xfrm>
            <a:off x="1598507"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0" name="TextBox 30"/>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1" name="TextBox 31"/>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2" name="TextBox 32"/>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3" name="TextBox 33"/>
          <p:cNvSpPr txBox="1"/>
          <p:nvPr/>
        </p:nvSpPr>
        <p:spPr>
          <a:xfrm>
            <a:off x="3515498"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4" name="TextBox 34"/>
          <p:cNvSpPr txBox="1"/>
          <p:nvPr/>
        </p:nvSpPr>
        <p:spPr>
          <a:xfrm>
            <a:off x="548555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5" name="TextBox 35"/>
          <p:cNvSpPr txBox="1"/>
          <p:nvPr/>
        </p:nvSpPr>
        <p:spPr>
          <a:xfrm>
            <a:off x="747336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grpSp>
        <p:nvGrpSpPr>
          <p:cNvPr id="39" name="Group 39"/>
          <p:cNvGrpSpPr/>
          <p:nvPr/>
        </p:nvGrpSpPr>
        <p:grpSpPr>
          <a:xfrm>
            <a:off x="1186472" y="1138606"/>
            <a:ext cx="989829" cy="172315"/>
            <a:chOff x="0" y="0"/>
            <a:chExt cx="812800" cy="141497"/>
          </a:xfrm>
        </p:grpSpPr>
        <p:sp>
          <p:nvSpPr>
            <p:cNvPr id="40" name="Freeform 4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41" name="TextBox 4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2" name="Group 42"/>
          <p:cNvGrpSpPr/>
          <p:nvPr/>
        </p:nvGrpSpPr>
        <p:grpSpPr>
          <a:xfrm>
            <a:off x="1185598" y="1310922"/>
            <a:ext cx="989829" cy="155284"/>
            <a:chOff x="0" y="0"/>
            <a:chExt cx="812800" cy="127512"/>
          </a:xfrm>
        </p:grpSpPr>
        <p:sp>
          <p:nvSpPr>
            <p:cNvPr id="43" name="Freeform 4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4" name="TextBox 4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5" name="Group 45"/>
          <p:cNvGrpSpPr/>
          <p:nvPr/>
        </p:nvGrpSpPr>
        <p:grpSpPr>
          <a:xfrm>
            <a:off x="1185598" y="1466205"/>
            <a:ext cx="989829" cy="351147"/>
            <a:chOff x="0" y="0"/>
            <a:chExt cx="812800" cy="288345"/>
          </a:xfrm>
        </p:grpSpPr>
        <p:sp>
          <p:nvSpPr>
            <p:cNvPr id="46" name="Freeform 4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7" name="TextBox 4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8" name="Freeform 8">
            <a:extLst>
              <a:ext uri="{FF2B5EF4-FFF2-40B4-BE49-F238E27FC236}">
                <a16:creationId xmlns:a16="http://schemas.microsoft.com/office/drawing/2014/main" id="{53B27BC8-103F-7ABA-07F4-5097918A27D4}"/>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49" name="Freeform 9">
            <a:extLst>
              <a:ext uri="{FF2B5EF4-FFF2-40B4-BE49-F238E27FC236}">
                <a16:creationId xmlns:a16="http://schemas.microsoft.com/office/drawing/2014/main" id="{0952B01F-409C-1036-FA66-695607961F5A}"/>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0" name="Freeform 10">
            <a:extLst>
              <a:ext uri="{FF2B5EF4-FFF2-40B4-BE49-F238E27FC236}">
                <a16:creationId xmlns:a16="http://schemas.microsoft.com/office/drawing/2014/main" id="{ECE1E490-BF76-5994-DE61-FEB8EAD1891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1" name="Freeform 29">
            <a:extLst>
              <a:ext uri="{FF2B5EF4-FFF2-40B4-BE49-F238E27FC236}">
                <a16:creationId xmlns:a16="http://schemas.microsoft.com/office/drawing/2014/main" id="{132EA1DA-504D-7D75-1B07-3FCEEDAAA460}"/>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2" name="Freeform 30">
            <a:extLst>
              <a:ext uri="{FF2B5EF4-FFF2-40B4-BE49-F238E27FC236}">
                <a16:creationId xmlns:a16="http://schemas.microsoft.com/office/drawing/2014/main" id="{04C66CED-2928-FC98-C259-479BAE522AA8}"/>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3" name="Freeform 39">
            <a:extLst>
              <a:ext uri="{FF2B5EF4-FFF2-40B4-BE49-F238E27FC236}">
                <a16:creationId xmlns:a16="http://schemas.microsoft.com/office/drawing/2014/main" id="{972A1867-4AE0-D214-A6E5-23634CBDCBA1}"/>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4" name="Freeform 40">
            <a:extLst>
              <a:ext uri="{FF2B5EF4-FFF2-40B4-BE49-F238E27FC236}">
                <a16:creationId xmlns:a16="http://schemas.microsoft.com/office/drawing/2014/main" id="{020FB0C5-C1CF-F4D7-6986-F4EBE0F06C86}"/>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41">
            <a:extLst>
              <a:ext uri="{FF2B5EF4-FFF2-40B4-BE49-F238E27FC236}">
                <a16:creationId xmlns:a16="http://schemas.microsoft.com/office/drawing/2014/main" id="{9C1204A1-A34E-E1BF-44AF-D6855406403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2345533"/>
            <a:ext cx="989829" cy="98982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4" name="TextBox 4"/>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8" name="Group 8"/>
          <p:cNvGrpSpPr/>
          <p:nvPr/>
        </p:nvGrpSpPr>
        <p:grpSpPr>
          <a:xfrm>
            <a:off x="3132689" y="2345533"/>
            <a:ext cx="989829" cy="98982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0" name="TextBox 10"/>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1" name="Group 11"/>
          <p:cNvGrpSpPr/>
          <p:nvPr/>
        </p:nvGrpSpPr>
        <p:grpSpPr>
          <a:xfrm>
            <a:off x="5078743" y="2345533"/>
            <a:ext cx="989829" cy="98982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3" name="TextBox 13"/>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4" name="Group 14"/>
          <p:cNvGrpSpPr/>
          <p:nvPr/>
        </p:nvGrpSpPr>
        <p:grpSpPr>
          <a:xfrm>
            <a:off x="7024796" y="2345533"/>
            <a:ext cx="989829" cy="98982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6" name="TextBox 16"/>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19" name="TextBox 1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0" name="TextBox 20"/>
          <p:cNvSpPr txBox="1"/>
          <p:nvPr/>
        </p:nvSpPr>
        <p:spPr>
          <a:xfrm>
            <a:off x="1598507"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21" name="TextBox 21"/>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2" name="TextBox 22"/>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3" name="TextBox 23"/>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4" name="TextBox 24"/>
          <p:cNvSpPr txBox="1"/>
          <p:nvPr/>
        </p:nvSpPr>
        <p:spPr>
          <a:xfrm>
            <a:off x="3515498"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25" name="TextBox 25"/>
          <p:cNvSpPr txBox="1"/>
          <p:nvPr/>
        </p:nvSpPr>
        <p:spPr>
          <a:xfrm>
            <a:off x="548555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26" name="TextBox 26"/>
          <p:cNvSpPr txBox="1"/>
          <p:nvPr/>
        </p:nvSpPr>
        <p:spPr>
          <a:xfrm>
            <a:off x="747336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grpSp>
        <p:nvGrpSpPr>
          <p:cNvPr id="30" name="Group 30"/>
          <p:cNvGrpSpPr/>
          <p:nvPr/>
        </p:nvGrpSpPr>
        <p:grpSpPr>
          <a:xfrm>
            <a:off x="1186472" y="1138606"/>
            <a:ext cx="989829" cy="172315"/>
            <a:chOff x="0" y="0"/>
            <a:chExt cx="812800" cy="141497"/>
          </a:xfrm>
        </p:grpSpPr>
        <p:sp>
          <p:nvSpPr>
            <p:cNvPr id="31" name="Freeform 3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2" name="TextBox 3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3" name="Group 33"/>
          <p:cNvGrpSpPr/>
          <p:nvPr/>
        </p:nvGrpSpPr>
        <p:grpSpPr>
          <a:xfrm>
            <a:off x="1185598" y="1310922"/>
            <a:ext cx="989829" cy="155284"/>
            <a:chOff x="0" y="0"/>
            <a:chExt cx="812800" cy="127512"/>
          </a:xfrm>
        </p:grpSpPr>
        <p:sp>
          <p:nvSpPr>
            <p:cNvPr id="34" name="Freeform 3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5" name="TextBox 3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6" name="Group 36"/>
          <p:cNvGrpSpPr/>
          <p:nvPr/>
        </p:nvGrpSpPr>
        <p:grpSpPr>
          <a:xfrm>
            <a:off x="1185598" y="1466205"/>
            <a:ext cx="989829" cy="351147"/>
            <a:chOff x="0" y="0"/>
            <a:chExt cx="812800" cy="288345"/>
          </a:xfrm>
        </p:grpSpPr>
        <p:sp>
          <p:nvSpPr>
            <p:cNvPr id="37" name="Freeform 3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8" name="TextBox 3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9" name="Group 39"/>
          <p:cNvGrpSpPr/>
          <p:nvPr/>
        </p:nvGrpSpPr>
        <p:grpSpPr>
          <a:xfrm>
            <a:off x="3133563" y="1115407"/>
            <a:ext cx="989829" cy="195514"/>
            <a:chOff x="0" y="-19050"/>
            <a:chExt cx="812800" cy="160547"/>
          </a:xfrm>
        </p:grpSpPr>
        <p:sp>
          <p:nvSpPr>
            <p:cNvPr id="40" name="Freeform 4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41" name="TextBox 4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2" name="Group 42"/>
          <p:cNvGrpSpPr/>
          <p:nvPr/>
        </p:nvGrpSpPr>
        <p:grpSpPr>
          <a:xfrm>
            <a:off x="3132689" y="1310922"/>
            <a:ext cx="989829" cy="155284"/>
            <a:chOff x="0" y="0"/>
            <a:chExt cx="812800" cy="127512"/>
          </a:xfrm>
        </p:grpSpPr>
        <p:sp>
          <p:nvSpPr>
            <p:cNvPr id="43" name="Freeform 4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4" name="TextBox 4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5" name="Group 45"/>
          <p:cNvGrpSpPr/>
          <p:nvPr/>
        </p:nvGrpSpPr>
        <p:grpSpPr>
          <a:xfrm>
            <a:off x="3132689" y="1466205"/>
            <a:ext cx="989829" cy="351147"/>
            <a:chOff x="0" y="0"/>
            <a:chExt cx="812800" cy="288345"/>
          </a:xfrm>
        </p:grpSpPr>
        <p:sp>
          <p:nvSpPr>
            <p:cNvPr id="46" name="Freeform 4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7" name="TextBox 4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48" name="Group 48"/>
          <p:cNvGrpSpPr/>
          <p:nvPr/>
        </p:nvGrpSpPr>
        <p:grpSpPr>
          <a:xfrm>
            <a:off x="5078743" y="1138606"/>
            <a:ext cx="989829" cy="172315"/>
            <a:chOff x="0" y="0"/>
            <a:chExt cx="812800" cy="141497"/>
          </a:xfrm>
        </p:grpSpPr>
        <p:sp>
          <p:nvSpPr>
            <p:cNvPr id="49" name="Freeform 4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50" name="TextBox 5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51" name="Group 51"/>
          <p:cNvGrpSpPr/>
          <p:nvPr/>
        </p:nvGrpSpPr>
        <p:grpSpPr>
          <a:xfrm>
            <a:off x="5077869" y="1310922"/>
            <a:ext cx="989829" cy="155284"/>
            <a:chOff x="0" y="0"/>
            <a:chExt cx="812800" cy="127512"/>
          </a:xfrm>
        </p:grpSpPr>
        <p:sp>
          <p:nvSpPr>
            <p:cNvPr id="52" name="Freeform 5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53" name="TextBox 5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54" name="Group 54"/>
          <p:cNvGrpSpPr/>
          <p:nvPr/>
        </p:nvGrpSpPr>
        <p:grpSpPr>
          <a:xfrm>
            <a:off x="5077869" y="1466205"/>
            <a:ext cx="989829" cy="351147"/>
            <a:chOff x="0" y="0"/>
            <a:chExt cx="812800" cy="288345"/>
          </a:xfrm>
        </p:grpSpPr>
        <p:sp>
          <p:nvSpPr>
            <p:cNvPr id="55" name="Freeform 5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56" name="TextBox 5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57" name="Group 57"/>
          <p:cNvGrpSpPr/>
          <p:nvPr/>
        </p:nvGrpSpPr>
        <p:grpSpPr>
          <a:xfrm>
            <a:off x="7026708" y="1115407"/>
            <a:ext cx="989829" cy="195514"/>
            <a:chOff x="0" y="-19050"/>
            <a:chExt cx="812800" cy="160547"/>
          </a:xfrm>
        </p:grpSpPr>
        <p:sp>
          <p:nvSpPr>
            <p:cNvPr id="58" name="Freeform 58"/>
            <p:cNvSpPr/>
            <p:nvPr/>
          </p:nvSpPr>
          <p:spPr>
            <a:xfrm>
              <a:off x="0" y="0"/>
              <a:ext cx="81123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59" name="TextBox 5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60" name="Group 60"/>
          <p:cNvGrpSpPr/>
          <p:nvPr/>
        </p:nvGrpSpPr>
        <p:grpSpPr>
          <a:xfrm>
            <a:off x="7025834" y="1310922"/>
            <a:ext cx="989829" cy="155284"/>
            <a:chOff x="0" y="0"/>
            <a:chExt cx="812800" cy="127512"/>
          </a:xfrm>
        </p:grpSpPr>
        <p:sp>
          <p:nvSpPr>
            <p:cNvPr id="61" name="Freeform 6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62" name="TextBox 6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63" name="Group 63"/>
          <p:cNvGrpSpPr/>
          <p:nvPr/>
        </p:nvGrpSpPr>
        <p:grpSpPr>
          <a:xfrm>
            <a:off x="7025834" y="1466205"/>
            <a:ext cx="989829" cy="351147"/>
            <a:chOff x="0" y="0"/>
            <a:chExt cx="812800" cy="288345"/>
          </a:xfrm>
        </p:grpSpPr>
        <p:sp>
          <p:nvSpPr>
            <p:cNvPr id="64" name="Freeform 6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65" name="TextBox 6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66" name="Freeform 8">
            <a:extLst>
              <a:ext uri="{FF2B5EF4-FFF2-40B4-BE49-F238E27FC236}">
                <a16:creationId xmlns:a16="http://schemas.microsoft.com/office/drawing/2014/main" id="{7AEB5CEB-14A9-7259-6C9C-AD8B02C85F4A}"/>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32F6C3A1-563A-34DB-14BB-5F1A3295DD02}"/>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3D91F963-2D74-0F37-741B-CFC9FA95F86C}"/>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1D31663F-FA18-C28B-2024-D1A0C59CF34E}"/>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01B0426A-8155-FD77-2D76-92659414C4F5}"/>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96595F5D-9FC6-840C-0E54-33D7D455564E}"/>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7AF31BFA-94C1-1571-DDAB-4A7A8DF9FF78}"/>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8B2F35EA-0FC9-B051-8A59-657D1661325C}"/>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025834" y="1466205"/>
            <a:ext cx="989829" cy="351147"/>
            <a:chOff x="0" y="0"/>
            <a:chExt cx="812800" cy="288345"/>
          </a:xfrm>
        </p:grpSpPr>
        <p:sp>
          <p:nvSpPr>
            <p:cNvPr id="44" name="Freeform 4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6" name="Freeform 46"/>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bg1"/>
              </a:solidFill>
            </a:endParaRPr>
          </a:p>
        </p:txBody>
      </p:sp>
      <p:sp>
        <p:nvSpPr>
          <p:cNvPr id="47" name="TextBox 47"/>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Forward</a:t>
            </a:r>
          </a:p>
        </p:txBody>
      </p:sp>
      <p:sp>
        <p:nvSpPr>
          <p:cNvPr id="52" name="Freeform 8">
            <a:extLst>
              <a:ext uri="{FF2B5EF4-FFF2-40B4-BE49-F238E27FC236}">
                <a16:creationId xmlns:a16="http://schemas.microsoft.com/office/drawing/2014/main" id="{B99AF81A-628E-DAE2-D19D-9F6F4622F2B3}"/>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3" name="Freeform 9">
            <a:extLst>
              <a:ext uri="{FF2B5EF4-FFF2-40B4-BE49-F238E27FC236}">
                <a16:creationId xmlns:a16="http://schemas.microsoft.com/office/drawing/2014/main" id="{6B72BF43-E430-9349-4FA0-5265F1401738}"/>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4" name="Freeform 10">
            <a:extLst>
              <a:ext uri="{FF2B5EF4-FFF2-40B4-BE49-F238E27FC236}">
                <a16:creationId xmlns:a16="http://schemas.microsoft.com/office/drawing/2014/main" id="{D66B4AE5-1D21-8273-CF18-90B7814EC3E6}"/>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29">
            <a:extLst>
              <a:ext uri="{FF2B5EF4-FFF2-40B4-BE49-F238E27FC236}">
                <a16:creationId xmlns:a16="http://schemas.microsoft.com/office/drawing/2014/main" id="{AA9A291D-B990-1206-2280-6E7C54962E5B}"/>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6" name="Freeform 30">
            <a:extLst>
              <a:ext uri="{FF2B5EF4-FFF2-40B4-BE49-F238E27FC236}">
                <a16:creationId xmlns:a16="http://schemas.microsoft.com/office/drawing/2014/main" id="{15451632-FF4E-E574-75CC-F6F95278B5C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7" name="Freeform 39">
            <a:extLst>
              <a:ext uri="{FF2B5EF4-FFF2-40B4-BE49-F238E27FC236}">
                <a16:creationId xmlns:a16="http://schemas.microsoft.com/office/drawing/2014/main" id="{DC032519-F5E2-1E6D-A4B8-0BB5787AD12E}"/>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8" name="Freeform 40">
            <a:extLst>
              <a:ext uri="{FF2B5EF4-FFF2-40B4-BE49-F238E27FC236}">
                <a16:creationId xmlns:a16="http://schemas.microsoft.com/office/drawing/2014/main" id="{2C926C4F-E487-7825-3A42-B5B5D2013567}"/>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9" name="Freeform 41">
            <a:extLst>
              <a:ext uri="{FF2B5EF4-FFF2-40B4-BE49-F238E27FC236}">
                <a16:creationId xmlns:a16="http://schemas.microsoft.com/office/drawing/2014/main" id="{F940C664-93FE-9407-66DF-5800E8243AFE}"/>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025834" y="1466205"/>
            <a:ext cx="989829" cy="351147"/>
            <a:chOff x="0" y="0"/>
            <a:chExt cx="812800" cy="288345"/>
          </a:xfrm>
        </p:grpSpPr>
        <p:sp>
          <p:nvSpPr>
            <p:cNvPr id="44" name="Freeform 4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6" name="Freeform 46"/>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bg1"/>
              </a:solidFill>
              <a:latin typeface="+mn-lt"/>
            </a:endParaRPr>
          </a:p>
        </p:txBody>
      </p:sp>
      <p:sp>
        <p:nvSpPr>
          <p:cNvPr id="47" name="TextBox 47"/>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a:solidFill>
                  <a:schemeClr val="tx1">
                    <a:lumMod val="85000"/>
                    <a:lumOff val="15000"/>
                  </a:schemeClr>
                </a:solidFill>
                <a:latin typeface="+mn-lt"/>
                <a:ea typeface="Canva Sans"/>
                <a:cs typeface="Canva Sans"/>
                <a:sym typeface="Canva Sans"/>
              </a:rPr>
              <a:t>Forward</a:t>
            </a:r>
          </a:p>
        </p:txBody>
      </p:sp>
      <p:sp>
        <p:nvSpPr>
          <p:cNvPr id="52" name="Freeform 52"/>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700">
              <a:solidFill>
                <a:schemeClr val="bg1"/>
              </a:solidFill>
              <a:latin typeface="+mn-lt"/>
            </a:endParaRPr>
          </a:p>
        </p:txBody>
      </p:sp>
      <p:sp>
        <p:nvSpPr>
          <p:cNvPr id="53" name="TextBox 53"/>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54" name="Freeform 8">
            <a:extLst>
              <a:ext uri="{FF2B5EF4-FFF2-40B4-BE49-F238E27FC236}">
                <a16:creationId xmlns:a16="http://schemas.microsoft.com/office/drawing/2014/main" id="{282D64C1-7D7D-6353-32AD-063FDE37EA49}"/>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5" name="Freeform 9">
            <a:extLst>
              <a:ext uri="{FF2B5EF4-FFF2-40B4-BE49-F238E27FC236}">
                <a16:creationId xmlns:a16="http://schemas.microsoft.com/office/drawing/2014/main" id="{122B4A75-4884-8465-6844-FCBED5D6337C}"/>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6" name="Freeform 10">
            <a:extLst>
              <a:ext uri="{FF2B5EF4-FFF2-40B4-BE49-F238E27FC236}">
                <a16:creationId xmlns:a16="http://schemas.microsoft.com/office/drawing/2014/main" id="{1534BAC6-C0FB-2511-5585-DE9F8DDA5830}"/>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7" name="Freeform 29">
            <a:extLst>
              <a:ext uri="{FF2B5EF4-FFF2-40B4-BE49-F238E27FC236}">
                <a16:creationId xmlns:a16="http://schemas.microsoft.com/office/drawing/2014/main" id="{4A43CFE0-5EE6-8931-68E1-924CF4AFB853}"/>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8" name="Freeform 30">
            <a:extLst>
              <a:ext uri="{FF2B5EF4-FFF2-40B4-BE49-F238E27FC236}">
                <a16:creationId xmlns:a16="http://schemas.microsoft.com/office/drawing/2014/main" id="{F745468C-C79D-540C-2B5A-3DEF7B22ADEB}"/>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59" name="Freeform 39">
            <a:extLst>
              <a:ext uri="{FF2B5EF4-FFF2-40B4-BE49-F238E27FC236}">
                <a16:creationId xmlns:a16="http://schemas.microsoft.com/office/drawing/2014/main" id="{92FD75A1-AEAB-4FCF-2F55-D2148353AFA8}"/>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0" name="Freeform 40">
            <a:extLst>
              <a:ext uri="{FF2B5EF4-FFF2-40B4-BE49-F238E27FC236}">
                <a16:creationId xmlns:a16="http://schemas.microsoft.com/office/drawing/2014/main" id="{813096EF-A4BE-27E2-85AF-7A2119A933A9}"/>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1" name="Freeform 41">
            <a:extLst>
              <a:ext uri="{FF2B5EF4-FFF2-40B4-BE49-F238E27FC236}">
                <a16:creationId xmlns:a16="http://schemas.microsoft.com/office/drawing/2014/main" id="{E2FE3907-8477-36B3-87AD-7FB85B69ECCB}"/>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46" name="Freeform 46"/>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bg1"/>
              </a:solidFill>
            </a:endParaRPr>
          </a:p>
        </p:txBody>
      </p:sp>
      <p:sp>
        <p:nvSpPr>
          <p:cNvPr id="47" name="TextBox 47"/>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52" name="Freeform 52"/>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700">
              <a:solidFill>
                <a:schemeClr val="bg1"/>
              </a:solidFill>
            </a:endParaRPr>
          </a:p>
        </p:txBody>
      </p:sp>
      <p:sp>
        <p:nvSpPr>
          <p:cNvPr id="53" name="TextBox 53"/>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Backward</a:t>
            </a:r>
          </a:p>
        </p:txBody>
      </p:sp>
      <p:sp>
        <p:nvSpPr>
          <p:cNvPr id="54" name="Freeform 8">
            <a:extLst>
              <a:ext uri="{FF2B5EF4-FFF2-40B4-BE49-F238E27FC236}">
                <a16:creationId xmlns:a16="http://schemas.microsoft.com/office/drawing/2014/main" id="{AF12E0C0-A11C-87A5-ECFD-F80EE9EE04F2}"/>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5" name="Freeform 9">
            <a:extLst>
              <a:ext uri="{FF2B5EF4-FFF2-40B4-BE49-F238E27FC236}">
                <a16:creationId xmlns:a16="http://schemas.microsoft.com/office/drawing/2014/main" id="{2895DD51-2B40-7CF1-1A4A-C0FAD0150C70}"/>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6" name="Freeform 10">
            <a:extLst>
              <a:ext uri="{FF2B5EF4-FFF2-40B4-BE49-F238E27FC236}">
                <a16:creationId xmlns:a16="http://schemas.microsoft.com/office/drawing/2014/main" id="{8FD7E667-22B8-CAC0-74B7-92296EE32D5E}"/>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7" name="Freeform 29">
            <a:extLst>
              <a:ext uri="{FF2B5EF4-FFF2-40B4-BE49-F238E27FC236}">
                <a16:creationId xmlns:a16="http://schemas.microsoft.com/office/drawing/2014/main" id="{3A5D98DF-BF9C-135E-6AA8-0615F0BEA655}"/>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8" name="Freeform 30">
            <a:extLst>
              <a:ext uri="{FF2B5EF4-FFF2-40B4-BE49-F238E27FC236}">
                <a16:creationId xmlns:a16="http://schemas.microsoft.com/office/drawing/2014/main" id="{F8704BC1-AC9D-7B55-F7EF-D14AFDC1AE21}"/>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59" name="Freeform 39">
            <a:extLst>
              <a:ext uri="{FF2B5EF4-FFF2-40B4-BE49-F238E27FC236}">
                <a16:creationId xmlns:a16="http://schemas.microsoft.com/office/drawing/2014/main" id="{223203A7-88F4-0049-C2A1-952369E49884}"/>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0" name="Freeform 40">
            <a:extLst>
              <a:ext uri="{FF2B5EF4-FFF2-40B4-BE49-F238E27FC236}">
                <a16:creationId xmlns:a16="http://schemas.microsoft.com/office/drawing/2014/main" id="{2B403600-390F-86B2-CB51-587D31F93A99}"/>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1" name="Freeform 41">
            <a:extLst>
              <a:ext uri="{FF2B5EF4-FFF2-40B4-BE49-F238E27FC236}">
                <a16:creationId xmlns:a16="http://schemas.microsoft.com/office/drawing/2014/main" id="{83B27A41-97F6-45BF-E628-649044F6856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2" name="Freeform 41">
            <a:extLst>
              <a:ext uri="{FF2B5EF4-FFF2-40B4-BE49-F238E27FC236}">
                <a16:creationId xmlns:a16="http://schemas.microsoft.com/office/drawing/2014/main" id="{A42E0544-4CCB-8ABB-AB65-C0C67AB4F5ED}"/>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63" name="TextBox 42">
            <a:extLst>
              <a:ext uri="{FF2B5EF4-FFF2-40B4-BE49-F238E27FC236}">
                <a16:creationId xmlns:a16="http://schemas.microsoft.com/office/drawing/2014/main" id="{333684E5-1927-2849-8709-16E9B2366BC0}"/>
              </a:ext>
            </a:extLst>
          </p:cNvPr>
          <p:cNvSpPr txBox="1"/>
          <p:nvPr/>
        </p:nvSpPr>
        <p:spPr>
          <a:xfrm>
            <a:off x="7025834" y="1443006"/>
            <a:ext cx="989829" cy="374346"/>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sp>
        <p:nvSpPr>
          <p:cNvPr id="43" name="Freeform 43"/>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tx1">
                  <a:lumMod val="85000"/>
                  <a:lumOff val="15000"/>
                </a:schemeClr>
              </a:solidFill>
            </a:endParaRPr>
          </a:p>
        </p:txBody>
      </p:sp>
      <p:sp>
        <p:nvSpPr>
          <p:cNvPr id="44" name="Freeform 44"/>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700">
              <a:solidFill>
                <a:schemeClr val="bg1"/>
              </a:solidFill>
            </a:endParaRPr>
          </a:p>
        </p:txBody>
      </p:sp>
      <p:sp>
        <p:nvSpPr>
          <p:cNvPr id="45" name="Freeform 45"/>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51" name="TextBox 51"/>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52" name="AutoShape 52"/>
          <p:cNvSpPr/>
          <p:nvPr/>
        </p:nvSpPr>
        <p:spPr>
          <a:xfrm>
            <a:off x="2176301" y="1413606"/>
            <a:ext cx="1958518" cy="1540950"/>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3" name="AutoShape 53"/>
          <p:cNvSpPr/>
          <p:nvPr/>
        </p:nvSpPr>
        <p:spPr>
          <a:xfrm>
            <a:off x="4128584" y="1420950"/>
            <a:ext cx="323199" cy="1197645"/>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4" name="AutoShape 54"/>
          <p:cNvSpPr/>
          <p:nvPr/>
        </p:nvSpPr>
        <p:spPr>
          <a:xfrm flipH="1">
            <a:off x="4797190" y="1390803"/>
            <a:ext cx="289937" cy="1227792"/>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5" name="AutoShape 55"/>
          <p:cNvSpPr/>
          <p:nvPr/>
        </p:nvSpPr>
        <p:spPr>
          <a:xfrm flipH="1">
            <a:off x="5063630" y="1421149"/>
            <a:ext cx="1961167" cy="1533408"/>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6" name="TextBox 56"/>
          <p:cNvSpPr txBox="1"/>
          <p:nvPr/>
        </p:nvSpPr>
        <p:spPr>
          <a:xfrm>
            <a:off x="4357614" y="2883119"/>
            <a:ext cx="497458" cy="131190"/>
          </a:xfrm>
          <a:prstGeom prst="rect">
            <a:avLst/>
          </a:prstGeom>
        </p:spPr>
        <p:txBody>
          <a:bodyPr lIns="0" tIns="0" rIns="0" bIns="0" rtlCol="0" anchor="t">
            <a:spAutoFit/>
          </a:bodyPr>
          <a:lstStyle/>
          <a:p>
            <a:pPr algn="ctr">
              <a:lnSpc>
                <a:spcPts val="1050"/>
              </a:lnSpc>
              <a:spcBef>
                <a:spcPct val="0"/>
              </a:spcBef>
            </a:pPr>
            <a:r>
              <a:rPr lang="en-US" sz="750">
                <a:solidFill>
                  <a:schemeClr val="bg1"/>
                </a:solidFill>
                <a:latin typeface="Canva Sans"/>
                <a:ea typeface="Canva Sans"/>
                <a:cs typeface="Canva Sans"/>
                <a:sym typeface="Canva Sans"/>
              </a:rPr>
              <a:t>All-Reduce</a:t>
            </a:r>
          </a:p>
        </p:txBody>
      </p:sp>
      <p:grpSp>
        <p:nvGrpSpPr>
          <p:cNvPr id="57" name="Group 57"/>
          <p:cNvGrpSpPr/>
          <p:nvPr/>
        </p:nvGrpSpPr>
        <p:grpSpPr>
          <a:xfrm>
            <a:off x="7025834" y="1310922"/>
            <a:ext cx="989829" cy="155284"/>
            <a:chOff x="0" y="0"/>
            <a:chExt cx="812800" cy="127512"/>
          </a:xfrm>
        </p:grpSpPr>
        <p:sp>
          <p:nvSpPr>
            <p:cNvPr id="58" name="Freeform 58"/>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59" name="TextBox 59"/>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60" name="Freeform 8">
            <a:extLst>
              <a:ext uri="{FF2B5EF4-FFF2-40B4-BE49-F238E27FC236}">
                <a16:creationId xmlns:a16="http://schemas.microsoft.com/office/drawing/2014/main" id="{8733327D-4906-9BB6-DEB8-B01D16BC72DF}"/>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1" name="Freeform 9">
            <a:extLst>
              <a:ext uri="{FF2B5EF4-FFF2-40B4-BE49-F238E27FC236}">
                <a16:creationId xmlns:a16="http://schemas.microsoft.com/office/drawing/2014/main" id="{0EC3075D-3435-924E-8AE7-42605EA8D406}"/>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2" name="Freeform 10">
            <a:extLst>
              <a:ext uri="{FF2B5EF4-FFF2-40B4-BE49-F238E27FC236}">
                <a16:creationId xmlns:a16="http://schemas.microsoft.com/office/drawing/2014/main" id="{DC0E2768-69AE-B515-C165-10483826BBAB}"/>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3" name="Freeform 29">
            <a:extLst>
              <a:ext uri="{FF2B5EF4-FFF2-40B4-BE49-F238E27FC236}">
                <a16:creationId xmlns:a16="http://schemas.microsoft.com/office/drawing/2014/main" id="{06CA4AF6-509D-89A5-C78B-04891AC433F2}"/>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4" name="Freeform 30">
            <a:extLst>
              <a:ext uri="{FF2B5EF4-FFF2-40B4-BE49-F238E27FC236}">
                <a16:creationId xmlns:a16="http://schemas.microsoft.com/office/drawing/2014/main" id="{B5D3F94B-1F1C-7F2A-C948-AB3C1D352F1C}"/>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5" name="Freeform 39">
            <a:extLst>
              <a:ext uri="{FF2B5EF4-FFF2-40B4-BE49-F238E27FC236}">
                <a16:creationId xmlns:a16="http://schemas.microsoft.com/office/drawing/2014/main" id="{F1A0D5B0-DC7C-A58C-0A48-6956FA733CC6}"/>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6" name="Freeform 40">
            <a:extLst>
              <a:ext uri="{FF2B5EF4-FFF2-40B4-BE49-F238E27FC236}">
                <a16:creationId xmlns:a16="http://schemas.microsoft.com/office/drawing/2014/main" id="{C394EE9D-2751-610F-8107-3E99853F9838}"/>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7" name="Freeform 41">
            <a:extLst>
              <a:ext uri="{FF2B5EF4-FFF2-40B4-BE49-F238E27FC236}">
                <a16:creationId xmlns:a16="http://schemas.microsoft.com/office/drawing/2014/main" id="{6E120034-C286-6942-1DC8-4599064F36D8}"/>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9" name="Freeform 41">
            <a:extLst>
              <a:ext uri="{FF2B5EF4-FFF2-40B4-BE49-F238E27FC236}">
                <a16:creationId xmlns:a16="http://schemas.microsoft.com/office/drawing/2014/main" id="{5C449D78-07DE-A890-370E-8E16CED3DAA1}"/>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70" name="TextBox 42">
            <a:extLst>
              <a:ext uri="{FF2B5EF4-FFF2-40B4-BE49-F238E27FC236}">
                <a16:creationId xmlns:a16="http://schemas.microsoft.com/office/drawing/2014/main" id="{DF87E923-64EE-4A69-470E-611C70C7A0F9}"/>
              </a:ext>
            </a:extLst>
          </p:cNvPr>
          <p:cNvSpPr txBox="1"/>
          <p:nvPr/>
        </p:nvSpPr>
        <p:spPr>
          <a:xfrm>
            <a:off x="7025834" y="1443006"/>
            <a:ext cx="989829" cy="374346"/>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05F7-BE67-BFA9-2B9E-331BDC4714A2}"/>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BFB1C180-8B8C-8778-2EF5-EBACEA28F989}"/>
              </a:ext>
            </a:extLst>
          </p:cNvPr>
          <p:cNvGrpSpPr/>
          <p:nvPr/>
        </p:nvGrpSpPr>
        <p:grpSpPr>
          <a:xfrm>
            <a:off x="1186472" y="1138606"/>
            <a:ext cx="989829" cy="172315"/>
            <a:chOff x="0" y="0"/>
            <a:chExt cx="812800" cy="141497"/>
          </a:xfrm>
        </p:grpSpPr>
        <p:sp>
          <p:nvSpPr>
            <p:cNvPr id="11" name="Freeform 11">
              <a:extLst>
                <a:ext uri="{FF2B5EF4-FFF2-40B4-BE49-F238E27FC236}">
                  <a16:creationId xmlns:a16="http://schemas.microsoft.com/office/drawing/2014/main" id="{54E4A0BB-EF3B-EC42-2627-F6655FA7D60A}"/>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12" name="TextBox 12">
              <a:extLst>
                <a:ext uri="{FF2B5EF4-FFF2-40B4-BE49-F238E27FC236}">
                  <a16:creationId xmlns:a16="http://schemas.microsoft.com/office/drawing/2014/main" id="{0AE32E30-A0C6-B5FE-00F4-0D12D9A5C00A}"/>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a:extLst>
              <a:ext uri="{FF2B5EF4-FFF2-40B4-BE49-F238E27FC236}">
                <a16:creationId xmlns:a16="http://schemas.microsoft.com/office/drawing/2014/main" id="{30BB78C8-A03F-0D0B-0EF2-8F46847435D2}"/>
              </a:ext>
            </a:extLst>
          </p:cNvPr>
          <p:cNvGrpSpPr/>
          <p:nvPr/>
        </p:nvGrpSpPr>
        <p:grpSpPr>
          <a:xfrm>
            <a:off x="1185598" y="1310922"/>
            <a:ext cx="989829" cy="155284"/>
            <a:chOff x="0" y="0"/>
            <a:chExt cx="812800" cy="127512"/>
          </a:xfrm>
        </p:grpSpPr>
        <p:sp>
          <p:nvSpPr>
            <p:cNvPr id="14" name="Freeform 14">
              <a:extLst>
                <a:ext uri="{FF2B5EF4-FFF2-40B4-BE49-F238E27FC236}">
                  <a16:creationId xmlns:a16="http://schemas.microsoft.com/office/drawing/2014/main" id="{B369FAAD-D245-7945-5419-58F8CAF5D6D5}"/>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a:extLst>
                <a:ext uri="{FF2B5EF4-FFF2-40B4-BE49-F238E27FC236}">
                  <a16:creationId xmlns:a16="http://schemas.microsoft.com/office/drawing/2014/main" id="{9C2839BC-52CC-FE57-F571-E9D1C2297A8D}"/>
                </a:ext>
              </a:extLst>
            </p:cNvPr>
            <p:cNvSpPr txBox="1"/>
            <p:nvPr/>
          </p:nvSpPr>
          <p:spPr>
            <a:xfrm>
              <a:off x="0" y="-19050"/>
              <a:ext cx="812800" cy="146562"/>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Gradients</a:t>
              </a:r>
            </a:p>
          </p:txBody>
        </p:sp>
      </p:grpSp>
      <p:grpSp>
        <p:nvGrpSpPr>
          <p:cNvPr id="16" name="Group 16">
            <a:extLst>
              <a:ext uri="{FF2B5EF4-FFF2-40B4-BE49-F238E27FC236}">
                <a16:creationId xmlns:a16="http://schemas.microsoft.com/office/drawing/2014/main" id="{66F78FD6-FF45-6A6B-3196-C666C54FE3F2}"/>
              </a:ext>
            </a:extLst>
          </p:cNvPr>
          <p:cNvGrpSpPr/>
          <p:nvPr/>
        </p:nvGrpSpPr>
        <p:grpSpPr>
          <a:xfrm>
            <a:off x="1185598" y="1466205"/>
            <a:ext cx="989829" cy="351147"/>
            <a:chOff x="0" y="0"/>
            <a:chExt cx="812800" cy="288345"/>
          </a:xfrm>
        </p:grpSpPr>
        <p:sp>
          <p:nvSpPr>
            <p:cNvPr id="17" name="Freeform 17">
              <a:extLst>
                <a:ext uri="{FF2B5EF4-FFF2-40B4-BE49-F238E27FC236}">
                  <a16:creationId xmlns:a16="http://schemas.microsoft.com/office/drawing/2014/main" id="{D95EB525-3624-3698-2E87-40835A74344E}"/>
                </a:ext>
              </a:extLst>
            </p:cNvPr>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18" name="TextBox 18">
              <a:extLst>
                <a:ext uri="{FF2B5EF4-FFF2-40B4-BE49-F238E27FC236}">
                  <a16:creationId xmlns:a16="http://schemas.microsoft.com/office/drawing/2014/main" id="{A0EEFCE4-323E-26AA-EEE3-90F40E7EBBDA}"/>
                </a:ext>
              </a:extLst>
            </p:cNvPr>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a:extLst>
              <a:ext uri="{FF2B5EF4-FFF2-40B4-BE49-F238E27FC236}">
                <a16:creationId xmlns:a16="http://schemas.microsoft.com/office/drawing/2014/main" id="{B059E0C4-76D5-AB94-ECC8-C6D8942BA24E}"/>
              </a:ext>
            </a:extLst>
          </p:cNvPr>
          <p:cNvGrpSpPr/>
          <p:nvPr/>
        </p:nvGrpSpPr>
        <p:grpSpPr>
          <a:xfrm>
            <a:off x="3133563" y="1115407"/>
            <a:ext cx="989829" cy="195514"/>
            <a:chOff x="0" y="-19050"/>
            <a:chExt cx="812800" cy="160547"/>
          </a:xfrm>
        </p:grpSpPr>
        <p:sp>
          <p:nvSpPr>
            <p:cNvPr id="20" name="Freeform 20">
              <a:extLst>
                <a:ext uri="{FF2B5EF4-FFF2-40B4-BE49-F238E27FC236}">
                  <a16:creationId xmlns:a16="http://schemas.microsoft.com/office/drawing/2014/main" id="{C2BBFF4D-795C-7A5D-9933-324427F53D92}"/>
                </a:ext>
              </a:extLst>
            </p:cNvPr>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21" name="TextBox 21">
              <a:extLst>
                <a:ext uri="{FF2B5EF4-FFF2-40B4-BE49-F238E27FC236}">
                  <a16:creationId xmlns:a16="http://schemas.microsoft.com/office/drawing/2014/main" id="{52BECE3E-2AF6-FF8D-2398-06DEAE65F7C0}"/>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a:extLst>
              <a:ext uri="{FF2B5EF4-FFF2-40B4-BE49-F238E27FC236}">
                <a16:creationId xmlns:a16="http://schemas.microsoft.com/office/drawing/2014/main" id="{8528DE5E-9205-AE8C-8CFA-E0B70DF8D201}"/>
              </a:ext>
            </a:extLst>
          </p:cNvPr>
          <p:cNvGrpSpPr/>
          <p:nvPr/>
        </p:nvGrpSpPr>
        <p:grpSpPr>
          <a:xfrm>
            <a:off x="3132689" y="1310922"/>
            <a:ext cx="989829" cy="155284"/>
            <a:chOff x="0" y="0"/>
            <a:chExt cx="812800" cy="127512"/>
          </a:xfrm>
        </p:grpSpPr>
        <p:sp>
          <p:nvSpPr>
            <p:cNvPr id="23" name="Freeform 23">
              <a:extLst>
                <a:ext uri="{FF2B5EF4-FFF2-40B4-BE49-F238E27FC236}">
                  <a16:creationId xmlns:a16="http://schemas.microsoft.com/office/drawing/2014/main" id="{F27180E9-F7A8-701E-7717-1E0EBE1ED7E3}"/>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a:extLst>
                <a:ext uri="{FF2B5EF4-FFF2-40B4-BE49-F238E27FC236}">
                  <a16:creationId xmlns:a16="http://schemas.microsoft.com/office/drawing/2014/main" id="{1DFA0EE5-5243-E0A7-B9B1-3B851DEBBF7A}"/>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a:extLst>
              <a:ext uri="{FF2B5EF4-FFF2-40B4-BE49-F238E27FC236}">
                <a16:creationId xmlns:a16="http://schemas.microsoft.com/office/drawing/2014/main" id="{71579A9F-FD30-EF4F-EEB4-A1D377F5AD9F}"/>
              </a:ext>
            </a:extLst>
          </p:cNvPr>
          <p:cNvGrpSpPr/>
          <p:nvPr/>
        </p:nvGrpSpPr>
        <p:grpSpPr>
          <a:xfrm>
            <a:off x="3132689" y="1466205"/>
            <a:ext cx="989829" cy="351147"/>
            <a:chOff x="0" y="0"/>
            <a:chExt cx="812800" cy="288345"/>
          </a:xfrm>
        </p:grpSpPr>
        <p:sp>
          <p:nvSpPr>
            <p:cNvPr id="26" name="Freeform 26">
              <a:extLst>
                <a:ext uri="{FF2B5EF4-FFF2-40B4-BE49-F238E27FC236}">
                  <a16:creationId xmlns:a16="http://schemas.microsoft.com/office/drawing/2014/main" id="{5E7939AF-AB5D-91CC-C88E-6FC063D2F361}"/>
                </a:ext>
              </a:extLst>
            </p:cNvPr>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27" name="TextBox 27">
              <a:extLst>
                <a:ext uri="{FF2B5EF4-FFF2-40B4-BE49-F238E27FC236}">
                  <a16:creationId xmlns:a16="http://schemas.microsoft.com/office/drawing/2014/main" id="{ABDFD714-F53B-8B0A-A069-5430E1024F9D}"/>
                </a:ext>
              </a:extLst>
            </p:cNvPr>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a:extLst>
              <a:ext uri="{FF2B5EF4-FFF2-40B4-BE49-F238E27FC236}">
                <a16:creationId xmlns:a16="http://schemas.microsoft.com/office/drawing/2014/main" id="{473AC836-D39C-9C8A-9988-2761D2D8575C}"/>
              </a:ext>
            </a:extLst>
          </p:cNvPr>
          <p:cNvGrpSpPr/>
          <p:nvPr/>
        </p:nvGrpSpPr>
        <p:grpSpPr>
          <a:xfrm>
            <a:off x="5078743" y="1138606"/>
            <a:ext cx="989829" cy="172315"/>
            <a:chOff x="0" y="0"/>
            <a:chExt cx="812800" cy="141497"/>
          </a:xfrm>
        </p:grpSpPr>
        <p:sp>
          <p:nvSpPr>
            <p:cNvPr id="29" name="Freeform 29">
              <a:extLst>
                <a:ext uri="{FF2B5EF4-FFF2-40B4-BE49-F238E27FC236}">
                  <a16:creationId xmlns:a16="http://schemas.microsoft.com/office/drawing/2014/main" id="{FD3F9683-BC92-3263-62DC-C5DEA56046C8}"/>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0" name="TextBox 30">
              <a:extLst>
                <a:ext uri="{FF2B5EF4-FFF2-40B4-BE49-F238E27FC236}">
                  <a16:creationId xmlns:a16="http://schemas.microsoft.com/office/drawing/2014/main" id="{D3F313D9-34D5-BD34-A2BF-089C0733D28F}"/>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a:extLst>
              <a:ext uri="{FF2B5EF4-FFF2-40B4-BE49-F238E27FC236}">
                <a16:creationId xmlns:a16="http://schemas.microsoft.com/office/drawing/2014/main" id="{1B7AB85A-209F-9250-411F-6D48D5E322F4}"/>
              </a:ext>
            </a:extLst>
          </p:cNvPr>
          <p:cNvGrpSpPr/>
          <p:nvPr/>
        </p:nvGrpSpPr>
        <p:grpSpPr>
          <a:xfrm>
            <a:off x="5077869" y="1310922"/>
            <a:ext cx="989829" cy="155284"/>
            <a:chOff x="0" y="0"/>
            <a:chExt cx="812800" cy="127512"/>
          </a:xfrm>
        </p:grpSpPr>
        <p:sp>
          <p:nvSpPr>
            <p:cNvPr id="32" name="Freeform 32">
              <a:extLst>
                <a:ext uri="{FF2B5EF4-FFF2-40B4-BE49-F238E27FC236}">
                  <a16:creationId xmlns:a16="http://schemas.microsoft.com/office/drawing/2014/main" id="{9581DE56-2385-25CA-6B7D-D9991E6CD692}"/>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a:extLst>
                <a:ext uri="{FF2B5EF4-FFF2-40B4-BE49-F238E27FC236}">
                  <a16:creationId xmlns:a16="http://schemas.microsoft.com/office/drawing/2014/main" id="{25E331F7-104B-0D1A-3D14-167D4BCFFDF8}"/>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a:extLst>
              <a:ext uri="{FF2B5EF4-FFF2-40B4-BE49-F238E27FC236}">
                <a16:creationId xmlns:a16="http://schemas.microsoft.com/office/drawing/2014/main" id="{D7E54560-6890-AD02-32CA-74941E542035}"/>
              </a:ext>
            </a:extLst>
          </p:cNvPr>
          <p:cNvGrpSpPr/>
          <p:nvPr/>
        </p:nvGrpSpPr>
        <p:grpSpPr>
          <a:xfrm>
            <a:off x="5077869" y="1466205"/>
            <a:ext cx="989829" cy="351147"/>
            <a:chOff x="0" y="0"/>
            <a:chExt cx="812800" cy="288345"/>
          </a:xfrm>
        </p:grpSpPr>
        <p:sp>
          <p:nvSpPr>
            <p:cNvPr id="35" name="Freeform 35">
              <a:extLst>
                <a:ext uri="{FF2B5EF4-FFF2-40B4-BE49-F238E27FC236}">
                  <a16:creationId xmlns:a16="http://schemas.microsoft.com/office/drawing/2014/main" id="{0472D7EC-28C6-1D92-8AD4-EB556CC5F661}"/>
                </a:ext>
              </a:extLst>
            </p:cNvPr>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36" name="TextBox 36">
              <a:extLst>
                <a:ext uri="{FF2B5EF4-FFF2-40B4-BE49-F238E27FC236}">
                  <a16:creationId xmlns:a16="http://schemas.microsoft.com/office/drawing/2014/main" id="{8D4B45F7-8A4B-9F61-01D4-AA3BE6B77244}"/>
                </a:ext>
              </a:extLst>
            </p:cNvPr>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a:extLst>
              <a:ext uri="{FF2B5EF4-FFF2-40B4-BE49-F238E27FC236}">
                <a16:creationId xmlns:a16="http://schemas.microsoft.com/office/drawing/2014/main" id="{964B4DC5-2454-F931-1122-68A18DFC7E13}"/>
              </a:ext>
            </a:extLst>
          </p:cNvPr>
          <p:cNvGrpSpPr/>
          <p:nvPr/>
        </p:nvGrpSpPr>
        <p:grpSpPr>
          <a:xfrm>
            <a:off x="7026708" y="1138606"/>
            <a:ext cx="989829" cy="172315"/>
            <a:chOff x="0" y="0"/>
            <a:chExt cx="812800" cy="141497"/>
          </a:xfrm>
        </p:grpSpPr>
        <p:sp>
          <p:nvSpPr>
            <p:cNvPr id="38" name="Freeform 38">
              <a:extLst>
                <a:ext uri="{FF2B5EF4-FFF2-40B4-BE49-F238E27FC236}">
                  <a16:creationId xmlns:a16="http://schemas.microsoft.com/office/drawing/2014/main" id="{029A2B18-FF5E-51C2-5297-0AB7E3F3D447}"/>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9" name="TextBox 39">
              <a:extLst>
                <a:ext uri="{FF2B5EF4-FFF2-40B4-BE49-F238E27FC236}">
                  <a16:creationId xmlns:a16="http://schemas.microsoft.com/office/drawing/2014/main" id="{A74F131C-4C9D-28C1-44AD-DE6A97A2E116}"/>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sp>
        <p:nvSpPr>
          <p:cNvPr id="43" name="Freeform 43">
            <a:extLst>
              <a:ext uri="{FF2B5EF4-FFF2-40B4-BE49-F238E27FC236}">
                <a16:creationId xmlns:a16="http://schemas.microsoft.com/office/drawing/2014/main" id="{3D3D729E-BE38-8219-4B7C-CA3DAFBD97B9}"/>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bg1"/>
              </a:solidFill>
            </a:endParaRPr>
          </a:p>
        </p:txBody>
      </p:sp>
      <p:sp>
        <p:nvSpPr>
          <p:cNvPr id="44" name="Freeform 44">
            <a:extLst>
              <a:ext uri="{FF2B5EF4-FFF2-40B4-BE49-F238E27FC236}">
                <a16:creationId xmlns:a16="http://schemas.microsoft.com/office/drawing/2014/main" id="{897CC4C7-A2FB-74E6-AC91-4D2B1FF6CB1B}"/>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700">
              <a:solidFill>
                <a:schemeClr val="bg1"/>
              </a:solidFill>
            </a:endParaRPr>
          </a:p>
        </p:txBody>
      </p:sp>
      <p:sp>
        <p:nvSpPr>
          <p:cNvPr id="45" name="Freeform 45">
            <a:extLst>
              <a:ext uri="{FF2B5EF4-FFF2-40B4-BE49-F238E27FC236}">
                <a16:creationId xmlns:a16="http://schemas.microsoft.com/office/drawing/2014/main" id="{60E72A0E-BC9C-5012-CBBA-A29224A24853}"/>
              </a:ext>
            </a:extLst>
          </p:cNvPr>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46" name="TextBox 46">
            <a:extLst>
              <a:ext uri="{FF2B5EF4-FFF2-40B4-BE49-F238E27FC236}">
                <a16:creationId xmlns:a16="http://schemas.microsoft.com/office/drawing/2014/main" id="{3419C186-1396-55F7-821A-3ECA95115EA6}"/>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a:extLst>
              <a:ext uri="{FF2B5EF4-FFF2-40B4-BE49-F238E27FC236}">
                <a16:creationId xmlns:a16="http://schemas.microsoft.com/office/drawing/2014/main" id="{691515E9-4D31-F966-34E5-0AC40108159D}"/>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a:extLst>
              <a:ext uri="{FF2B5EF4-FFF2-40B4-BE49-F238E27FC236}">
                <a16:creationId xmlns:a16="http://schemas.microsoft.com/office/drawing/2014/main" id="{F9412875-C2E6-2B93-5E45-866FBC320E22}"/>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a:extLst>
              <a:ext uri="{FF2B5EF4-FFF2-40B4-BE49-F238E27FC236}">
                <a16:creationId xmlns:a16="http://schemas.microsoft.com/office/drawing/2014/main" id="{49CC391C-F491-67A6-D803-56F8EE8226F1}"/>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a:extLst>
              <a:ext uri="{FF2B5EF4-FFF2-40B4-BE49-F238E27FC236}">
                <a16:creationId xmlns:a16="http://schemas.microsoft.com/office/drawing/2014/main" id="{0B5B0D3C-796C-8A79-699D-6BD708823EFD}"/>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51" name="TextBox 51">
            <a:extLst>
              <a:ext uri="{FF2B5EF4-FFF2-40B4-BE49-F238E27FC236}">
                <a16:creationId xmlns:a16="http://schemas.microsoft.com/office/drawing/2014/main" id="{93CE4FA8-BCE5-709B-1367-EF308BE27A5D}"/>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52" name="AutoShape 52">
            <a:extLst>
              <a:ext uri="{FF2B5EF4-FFF2-40B4-BE49-F238E27FC236}">
                <a16:creationId xmlns:a16="http://schemas.microsoft.com/office/drawing/2014/main" id="{31327E8D-6DBA-C487-02B2-D9FDE52B8988}"/>
              </a:ext>
            </a:extLst>
          </p:cNvPr>
          <p:cNvSpPr/>
          <p:nvPr/>
        </p:nvSpPr>
        <p:spPr>
          <a:xfrm>
            <a:off x="2176301" y="1413606"/>
            <a:ext cx="1958518" cy="1540950"/>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3" name="AutoShape 53">
            <a:extLst>
              <a:ext uri="{FF2B5EF4-FFF2-40B4-BE49-F238E27FC236}">
                <a16:creationId xmlns:a16="http://schemas.microsoft.com/office/drawing/2014/main" id="{3F51B8B7-5B11-A11C-ABF0-A56CA45C77D9}"/>
              </a:ext>
            </a:extLst>
          </p:cNvPr>
          <p:cNvSpPr/>
          <p:nvPr/>
        </p:nvSpPr>
        <p:spPr>
          <a:xfrm>
            <a:off x="4128584" y="1420950"/>
            <a:ext cx="323199" cy="1197645"/>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4" name="AutoShape 54">
            <a:extLst>
              <a:ext uri="{FF2B5EF4-FFF2-40B4-BE49-F238E27FC236}">
                <a16:creationId xmlns:a16="http://schemas.microsoft.com/office/drawing/2014/main" id="{81E2BBA3-2719-35EA-5976-321CE5A3A1EA}"/>
              </a:ext>
            </a:extLst>
          </p:cNvPr>
          <p:cNvSpPr/>
          <p:nvPr/>
        </p:nvSpPr>
        <p:spPr>
          <a:xfrm flipH="1">
            <a:off x="4797190" y="1390803"/>
            <a:ext cx="289937" cy="1227792"/>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5" name="AutoShape 55">
            <a:extLst>
              <a:ext uri="{FF2B5EF4-FFF2-40B4-BE49-F238E27FC236}">
                <a16:creationId xmlns:a16="http://schemas.microsoft.com/office/drawing/2014/main" id="{003D9626-D09C-C8BE-DF1A-82992B4FF328}"/>
              </a:ext>
            </a:extLst>
          </p:cNvPr>
          <p:cNvSpPr/>
          <p:nvPr/>
        </p:nvSpPr>
        <p:spPr>
          <a:xfrm flipH="1">
            <a:off x="5063630" y="1421149"/>
            <a:ext cx="1961167" cy="1533408"/>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6" name="TextBox 56">
            <a:extLst>
              <a:ext uri="{FF2B5EF4-FFF2-40B4-BE49-F238E27FC236}">
                <a16:creationId xmlns:a16="http://schemas.microsoft.com/office/drawing/2014/main" id="{0896911A-65EA-135B-91BA-D26120411569}"/>
              </a:ext>
            </a:extLst>
          </p:cNvPr>
          <p:cNvSpPr txBox="1"/>
          <p:nvPr/>
        </p:nvSpPr>
        <p:spPr>
          <a:xfrm>
            <a:off x="4357614" y="2883119"/>
            <a:ext cx="497458" cy="131190"/>
          </a:xfrm>
          <a:prstGeom prst="rect">
            <a:avLst/>
          </a:prstGeom>
        </p:spPr>
        <p:txBody>
          <a:bodyPr lIns="0" tIns="0" rIns="0" bIns="0" rtlCol="0" anchor="t">
            <a:spAutoFit/>
          </a:bodyPr>
          <a:lstStyle/>
          <a:p>
            <a:pPr algn="ctr">
              <a:lnSpc>
                <a:spcPts val="1050"/>
              </a:lnSpc>
              <a:spcBef>
                <a:spcPct val="0"/>
              </a:spcBef>
            </a:pPr>
            <a:r>
              <a:rPr lang="en-US" sz="750">
                <a:solidFill>
                  <a:schemeClr val="bg1"/>
                </a:solidFill>
                <a:latin typeface="Canva Sans"/>
                <a:ea typeface="Canva Sans"/>
                <a:cs typeface="Canva Sans"/>
                <a:sym typeface="Canva Sans"/>
              </a:rPr>
              <a:t>All-Reduce</a:t>
            </a:r>
          </a:p>
        </p:txBody>
      </p:sp>
      <p:grpSp>
        <p:nvGrpSpPr>
          <p:cNvPr id="57" name="Group 57">
            <a:extLst>
              <a:ext uri="{FF2B5EF4-FFF2-40B4-BE49-F238E27FC236}">
                <a16:creationId xmlns:a16="http://schemas.microsoft.com/office/drawing/2014/main" id="{122804F7-EC7B-B51C-2139-5BA9886D9DAF}"/>
              </a:ext>
            </a:extLst>
          </p:cNvPr>
          <p:cNvGrpSpPr/>
          <p:nvPr/>
        </p:nvGrpSpPr>
        <p:grpSpPr>
          <a:xfrm>
            <a:off x="7025834" y="1310922"/>
            <a:ext cx="989829" cy="155284"/>
            <a:chOff x="0" y="0"/>
            <a:chExt cx="812800" cy="127512"/>
          </a:xfrm>
        </p:grpSpPr>
        <p:sp>
          <p:nvSpPr>
            <p:cNvPr id="58" name="Freeform 58">
              <a:extLst>
                <a:ext uri="{FF2B5EF4-FFF2-40B4-BE49-F238E27FC236}">
                  <a16:creationId xmlns:a16="http://schemas.microsoft.com/office/drawing/2014/main" id="{4ACDE4A9-87E4-44E0-D004-F59676DA59D2}"/>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59" name="TextBox 59">
              <a:extLst>
                <a:ext uri="{FF2B5EF4-FFF2-40B4-BE49-F238E27FC236}">
                  <a16:creationId xmlns:a16="http://schemas.microsoft.com/office/drawing/2014/main" id="{FDE625A3-C9EB-C882-39E7-D4505ECFF015}"/>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60" name="Freeform 8">
            <a:extLst>
              <a:ext uri="{FF2B5EF4-FFF2-40B4-BE49-F238E27FC236}">
                <a16:creationId xmlns:a16="http://schemas.microsoft.com/office/drawing/2014/main" id="{FA44DD9C-03DC-8B7C-9833-F7B966EFE7AD}"/>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1" name="Freeform 9">
            <a:extLst>
              <a:ext uri="{FF2B5EF4-FFF2-40B4-BE49-F238E27FC236}">
                <a16:creationId xmlns:a16="http://schemas.microsoft.com/office/drawing/2014/main" id="{9F33A7EF-B337-FB6F-CCB2-89943CDE6490}"/>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2" name="Freeform 10">
            <a:extLst>
              <a:ext uri="{FF2B5EF4-FFF2-40B4-BE49-F238E27FC236}">
                <a16:creationId xmlns:a16="http://schemas.microsoft.com/office/drawing/2014/main" id="{6E1D2F3A-83CD-6968-0341-CEAC5F4722C2}"/>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3" name="Freeform 29">
            <a:extLst>
              <a:ext uri="{FF2B5EF4-FFF2-40B4-BE49-F238E27FC236}">
                <a16:creationId xmlns:a16="http://schemas.microsoft.com/office/drawing/2014/main" id="{111022F2-7C90-C772-49F2-718192E081F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4" name="Freeform 30">
            <a:extLst>
              <a:ext uri="{FF2B5EF4-FFF2-40B4-BE49-F238E27FC236}">
                <a16:creationId xmlns:a16="http://schemas.microsoft.com/office/drawing/2014/main" id="{DF2B6EE5-7C52-9F83-54BC-E51B0B4F3C9B}"/>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5" name="Freeform 39">
            <a:extLst>
              <a:ext uri="{FF2B5EF4-FFF2-40B4-BE49-F238E27FC236}">
                <a16:creationId xmlns:a16="http://schemas.microsoft.com/office/drawing/2014/main" id="{C1CDF026-B2B3-EC5E-4A1D-C42CFA94A472}"/>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6" name="Freeform 40">
            <a:extLst>
              <a:ext uri="{FF2B5EF4-FFF2-40B4-BE49-F238E27FC236}">
                <a16:creationId xmlns:a16="http://schemas.microsoft.com/office/drawing/2014/main" id="{C842A563-E804-A677-7CE4-4B1F463A4CF9}"/>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7" name="Freeform 41">
            <a:extLst>
              <a:ext uri="{FF2B5EF4-FFF2-40B4-BE49-F238E27FC236}">
                <a16:creationId xmlns:a16="http://schemas.microsoft.com/office/drawing/2014/main" id="{D4D3BC44-8DEB-4E3A-838E-F97B56F0B3BB}"/>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9" name="Freeform 41">
            <a:extLst>
              <a:ext uri="{FF2B5EF4-FFF2-40B4-BE49-F238E27FC236}">
                <a16:creationId xmlns:a16="http://schemas.microsoft.com/office/drawing/2014/main" id="{A5F0E159-DC2A-384A-A846-6DA2DABDB8EA}"/>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70" name="TextBox 42">
            <a:extLst>
              <a:ext uri="{FF2B5EF4-FFF2-40B4-BE49-F238E27FC236}">
                <a16:creationId xmlns:a16="http://schemas.microsoft.com/office/drawing/2014/main" id="{8D5E9DA2-B102-89F9-AB73-D7F95E3C86D4}"/>
              </a:ext>
            </a:extLst>
          </p:cNvPr>
          <p:cNvSpPr txBox="1"/>
          <p:nvPr/>
        </p:nvSpPr>
        <p:spPr>
          <a:xfrm>
            <a:off x="7025834" y="1443006"/>
            <a:ext cx="989829" cy="374346"/>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pic>
        <p:nvPicPr>
          <p:cNvPr id="3" name="Picture 2">
            <a:extLst>
              <a:ext uri="{FF2B5EF4-FFF2-40B4-BE49-F238E27FC236}">
                <a16:creationId xmlns:a16="http://schemas.microsoft.com/office/drawing/2014/main" id="{A3703F2B-076C-CBBB-40C6-C623D09ED2C5}"/>
              </a:ext>
            </a:extLst>
          </p:cNvPr>
          <p:cNvPicPr>
            <a:picLocks noChangeAspect="1"/>
          </p:cNvPicPr>
          <p:nvPr/>
        </p:nvPicPr>
        <p:blipFill>
          <a:blip r:embed="rId12"/>
          <a:stretch>
            <a:fillRect/>
          </a:stretch>
        </p:blipFill>
        <p:spPr>
          <a:xfrm>
            <a:off x="1282799" y="3810569"/>
            <a:ext cx="816165" cy="50867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1222D1-5540-8DC6-E3C3-18B2F3A37652}"/>
              </a:ext>
            </a:extLst>
          </p:cNvPr>
          <p:cNvPicPr>
            <a:picLocks noChangeAspect="1"/>
          </p:cNvPicPr>
          <p:nvPr/>
        </p:nvPicPr>
        <p:blipFill>
          <a:blip r:embed="rId12"/>
          <a:stretch>
            <a:fillRect/>
          </a:stretch>
        </p:blipFill>
        <p:spPr>
          <a:xfrm>
            <a:off x="3232420" y="3810569"/>
            <a:ext cx="816165" cy="50867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A9F9F23-1939-7CDC-4B03-868D1611193B}"/>
              </a:ext>
            </a:extLst>
          </p:cNvPr>
          <p:cNvPicPr>
            <a:picLocks noChangeAspect="1"/>
          </p:cNvPicPr>
          <p:nvPr/>
        </p:nvPicPr>
        <p:blipFill>
          <a:blip r:embed="rId12"/>
          <a:stretch>
            <a:fillRect/>
          </a:stretch>
        </p:blipFill>
        <p:spPr>
          <a:xfrm>
            <a:off x="5188182" y="3810569"/>
            <a:ext cx="816165" cy="50867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3BD8F85-4FE2-6CFC-F48A-8A361002E40D}"/>
              </a:ext>
            </a:extLst>
          </p:cNvPr>
          <p:cNvPicPr>
            <a:picLocks noChangeAspect="1"/>
          </p:cNvPicPr>
          <p:nvPr/>
        </p:nvPicPr>
        <p:blipFill>
          <a:blip r:embed="rId12"/>
          <a:stretch>
            <a:fillRect/>
          </a:stretch>
        </p:blipFill>
        <p:spPr>
          <a:xfrm>
            <a:off x="7156467" y="3810569"/>
            <a:ext cx="816165" cy="508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18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A452A7-DBFB-82E3-1819-9CBBA46F784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17331CD-60A9-5291-786B-3FE99E23B9D0}"/>
              </a:ext>
            </a:extLst>
          </p:cNvPr>
          <p:cNvPicPr>
            <a:picLocks noChangeAspect="1"/>
          </p:cNvPicPr>
          <p:nvPr/>
        </p:nvPicPr>
        <p:blipFill>
          <a:blip r:embed="rId2"/>
          <a:stretch>
            <a:fillRect/>
          </a:stretch>
        </p:blipFill>
        <p:spPr>
          <a:xfrm>
            <a:off x="2857499" y="1327150"/>
            <a:ext cx="3830683" cy="2780792"/>
          </a:xfrm>
          <a:prstGeom prst="rect">
            <a:avLst/>
          </a:prstGeom>
        </p:spPr>
      </p:pic>
      <p:pic>
        <p:nvPicPr>
          <p:cNvPr id="3" name="Picture 2">
            <a:extLst>
              <a:ext uri="{FF2B5EF4-FFF2-40B4-BE49-F238E27FC236}">
                <a16:creationId xmlns:a16="http://schemas.microsoft.com/office/drawing/2014/main" id="{91BB6AD3-11D1-EEBE-39F7-7EF228188FED}"/>
              </a:ext>
            </a:extLst>
          </p:cNvPr>
          <p:cNvPicPr>
            <a:picLocks noChangeAspect="1"/>
          </p:cNvPicPr>
          <p:nvPr/>
        </p:nvPicPr>
        <p:blipFill>
          <a:blip r:embed="rId3"/>
          <a:stretch>
            <a:fillRect/>
          </a:stretch>
        </p:blipFill>
        <p:spPr>
          <a:xfrm>
            <a:off x="3473269" y="1793966"/>
            <a:ext cx="2336800" cy="1768384"/>
          </a:xfrm>
          <a:prstGeom prst="rect">
            <a:avLst/>
          </a:prstGeom>
        </p:spPr>
      </p:pic>
    </p:spTree>
    <p:extLst>
      <p:ext uri="{BB962C8B-B14F-4D97-AF65-F5344CB8AC3E}">
        <p14:creationId xmlns:p14="http://schemas.microsoft.com/office/powerpoint/2010/main" val="2548731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466205"/>
            <a:ext cx="989829" cy="351147"/>
            <a:chOff x="0" y="0"/>
            <a:chExt cx="812800" cy="288345"/>
          </a:xfrm>
        </p:grpSpPr>
        <p:sp>
          <p:nvSpPr>
            <p:cNvPr id="41" name="Freeform 41"/>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42" name="TextBox 42"/>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3" name="TextBox 43"/>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4" name="TextBox 44"/>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5" name="TextBox 45"/>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6" name="TextBox 46"/>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grpSp>
        <p:nvGrpSpPr>
          <p:cNvPr id="47" name="Group 47"/>
          <p:cNvGrpSpPr/>
          <p:nvPr/>
        </p:nvGrpSpPr>
        <p:grpSpPr>
          <a:xfrm>
            <a:off x="7025834" y="1310922"/>
            <a:ext cx="989829" cy="155284"/>
            <a:chOff x="0" y="0"/>
            <a:chExt cx="812800" cy="127512"/>
          </a:xfrm>
        </p:grpSpPr>
        <p:sp>
          <p:nvSpPr>
            <p:cNvPr id="48" name="Freeform 48"/>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9" name="TextBox 49"/>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50" name="Freeform 8">
            <a:extLst>
              <a:ext uri="{FF2B5EF4-FFF2-40B4-BE49-F238E27FC236}">
                <a16:creationId xmlns:a16="http://schemas.microsoft.com/office/drawing/2014/main" id="{3F9625E0-FD8B-F442-F113-DCEDAF5D5752}"/>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1" name="Freeform 9">
            <a:extLst>
              <a:ext uri="{FF2B5EF4-FFF2-40B4-BE49-F238E27FC236}">
                <a16:creationId xmlns:a16="http://schemas.microsoft.com/office/drawing/2014/main" id="{A63FB00E-1705-1F53-2DB3-49EF5C780BEC}"/>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2" name="Freeform 10">
            <a:extLst>
              <a:ext uri="{FF2B5EF4-FFF2-40B4-BE49-F238E27FC236}">
                <a16:creationId xmlns:a16="http://schemas.microsoft.com/office/drawing/2014/main" id="{D20D6001-8FDB-7899-0582-9D6CA9C23424}"/>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3" name="Freeform 29">
            <a:extLst>
              <a:ext uri="{FF2B5EF4-FFF2-40B4-BE49-F238E27FC236}">
                <a16:creationId xmlns:a16="http://schemas.microsoft.com/office/drawing/2014/main" id="{3211076E-A487-2CD4-884B-E56F8CF64104}"/>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4" name="Freeform 30">
            <a:extLst>
              <a:ext uri="{FF2B5EF4-FFF2-40B4-BE49-F238E27FC236}">
                <a16:creationId xmlns:a16="http://schemas.microsoft.com/office/drawing/2014/main" id="{93DD56DE-BE6C-C969-FA50-2BCF3AFF810E}"/>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39">
            <a:extLst>
              <a:ext uri="{FF2B5EF4-FFF2-40B4-BE49-F238E27FC236}">
                <a16:creationId xmlns:a16="http://schemas.microsoft.com/office/drawing/2014/main" id="{ED7C33EF-D216-2C16-6698-9DD5F900A54C}"/>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6" name="Freeform 40">
            <a:extLst>
              <a:ext uri="{FF2B5EF4-FFF2-40B4-BE49-F238E27FC236}">
                <a16:creationId xmlns:a16="http://schemas.microsoft.com/office/drawing/2014/main" id="{9AD81B60-FA66-2346-4548-4649D6B628B8}"/>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7" name="Freeform 41">
            <a:extLst>
              <a:ext uri="{FF2B5EF4-FFF2-40B4-BE49-F238E27FC236}">
                <a16:creationId xmlns:a16="http://schemas.microsoft.com/office/drawing/2014/main" id="{9D15E52E-EFBF-A556-8BF0-8D07E0201C13}"/>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025834" y="1466205"/>
            <a:ext cx="989829" cy="351147"/>
            <a:chOff x="0" y="0"/>
            <a:chExt cx="812800" cy="288345"/>
          </a:xfrm>
        </p:grpSpPr>
        <p:sp>
          <p:nvSpPr>
            <p:cNvPr id="44" name="Freeform 4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Freeform 8">
            <a:extLst>
              <a:ext uri="{FF2B5EF4-FFF2-40B4-BE49-F238E27FC236}">
                <a16:creationId xmlns:a16="http://schemas.microsoft.com/office/drawing/2014/main" id="{0B5D81D3-4831-20C7-91FE-40E6199F675C}"/>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1" name="Freeform 9">
            <a:extLst>
              <a:ext uri="{FF2B5EF4-FFF2-40B4-BE49-F238E27FC236}">
                <a16:creationId xmlns:a16="http://schemas.microsoft.com/office/drawing/2014/main" id="{6E268DAE-648B-7C7E-93EA-F8ECB9DEB439}"/>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2" name="Freeform 10">
            <a:extLst>
              <a:ext uri="{FF2B5EF4-FFF2-40B4-BE49-F238E27FC236}">
                <a16:creationId xmlns:a16="http://schemas.microsoft.com/office/drawing/2014/main" id="{40259445-CFF6-CBCB-EC28-5504491EDB50}"/>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3" name="Freeform 29">
            <a:extLst>
              <a:ext uri="{FF2B5EF4-FFF2-40B4-BE49-F238E27FC236}">
                <a16:creationId xmlns:a16="http://schemas.microsoft.com/office/drawing/2014/main" id="{9131A711-D82E-57B1-705F-B50EC8E7E60B}"/>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4" name="Freeform 30">
            <a:extLst>
              <a:ext uri="{FF2B5EF4-FFF2-40B4-BE49-F238E27FC236}">
                <a16:creationId xmlns:a16="http://schemas.microsoft.com/office/drawing/2014/main" id="{244CEF4A-0012-CAF6-FD62-475A44B27BD0}"/>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39">
            <a:extLst>
              <a:ext uri="{FF2B5EF4-FFF2-40B4-BE49-F238E27FC236}">
                <a16:creationId xmlns:a16="http://schemas.microsoft.com/office/drawing/2014/main" id="{6008AA7A-2C7F-CC3C-579F-8445F6D2AE2D}"/>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6" name="Freeform 40">
            <a:extLst>
              <a:ext uri="{FF2B5EF4-FFF2-40B4-BE49-F238E27FC236}">
                <a16:creationId xmlns:a16="http://schemas.microsoft.com/office/drawing/2014/main" id="{78D7D0D9-9717-265B-45AB-1E8A69AF61DF}"/>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7" name="Freeform 41">
            <a:extLst>
              <a:ext uri="{FF2B5EF4-FFF2-40B4-BE49-F238E27FC236}">
                <a16:creationId xmlns:a16="http://schemas.microsoft.com/office/drawing/2014/main" id="{D7008BDB-0DCB-F2F3-5CE0-470AC46E0AA7}"/>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8" name="TextBox 57">
            <a:extLst>
              <a:ext uri="{FF2B5EF4-FFF2-40B4-BE49-F238E27FC236}">
                <a16:creationId xmlns:a16="http://schemas.microsoft.com/office/drawing/2014/main" id="{3D045E57-DEE3-0207-7722-F85CC40DEBC0}"/>
              </a:ext>
            </a:extLst>
          </p:cNvPr>
          <p:cNvSpPr txBox="1"/>
          <p:nvPr/>
        </p:nvSpPr>
        <p:spPr>
          <a:xfrm>
            <a:off x="2823765" y="2417861"/>
            <a:ext cx="3496470" cy="307777"/>
          </a:xfrm>
          <a:prstGeom prst="rect">
            <a:avLst/>
          </a:prstGeom>
          <a:noFill/>
        </p:spPr>
        <p:txBody>
          <a:bodyPr wrap="none" rtlCol="0">
            <a:spAutoFit/>
          </a:bodyPr>
          <a:lstStyle/>
          <a:p>
            <a:r>
              <a:rPr lang="en-US" dirty="0">
                <a:solidFill>
                  <a:schemeClr val="bg1"/>
                </a:solidFill>
              </a:rPr>
              <a:t>And it continues with a </a:t>
            </a:r>
            <a:r>
              <a:rPr lang="en-US" b="1" i="1" dirty="0">
                <a:solidFill>
                  <a:schemeClr val="accent4"/>
                </a:solidFill>
              </a:rPr>
              <a:t>new batch </a:t>
            </a:r>
            <a:r>
              <a:rPr lang="en-US" dirty="0">
                <a:solidFill>
                  <a:schemeClr val="bg1"/>
                </a:solidFill>
              </a:rPr>
              <a:t>of data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025834" y="1466205"/>
            <a:ext cx="989829" cy="351147"/>
            <a:chOff x="0" y="0"/>
            <a:chExt cx="812800" cy="288345"/>
          </a:xfrm>
        </p:grpSpPr>
        <p:sp>
          <p:nvSpPr>
            <p:cNvPr id="44" name="Freeform 4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2064730" y="2326164"/>
            <a:ext cx="5014541"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Distributed Data Parallel (DDP)</a:t>
            </a:r>
          </a:p>
        </p:txBody>
      </p:sp>
      <p:sp>
        <p:nvSpPr>
          <p:cNvPr id="59" name="Freeform 8">
            <a:extLst>
              <a:ext uri="{FF2B5EF4-FFF2-40B4-BE49-F238E27FC236}">
                <a16:creationId xmlns:a16="http://schemas.microsoft.com/office/drawing/2014/main" id="{5DE8FA10-906B-B077-9869-9A000DC9439E}"/>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9">
            <a:extLst>
              <a:ext uri="{FF2B5EF4-FFF2-40B4-BE49-F238E27FC236}">
                <a16:creationId xmlns:a16="http://schemas.microsoft.com/office/drawing/2014/main" id="{520A3345-F417-6E19-753E-4C1FE505F93A}"/>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10">
            <a:extLst>
              <a:ext uri="{FF2B5EF4-FFF2-40B4-BE49-F238E27FC236}">
                <a16:creationId xmlns:a16="http://schemas.microsoft.com/office/drawing/2014/main" id="{34DAA2F0-24DA-333B-5691-1DDD1A40758B}"/>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29">
            <a:extLst>
              <a:ext uri="{FF2B5EF4-FFF2-40B4-BE49-F238E27FC236}">
                <a16:creationId xmlns:a16="http://schemas.microsoft.com/office/drawing/2014/main" id="{56E41877-1225-9290-B569-710C204A5BD4}"/>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30">
            <a:extLst>
              <a:ext uri="{FF2B5EF4-FFF2-40B4-BE49-F238E27FC236}">
                <a16:creationId xmlns:a16="http://schemas.microsoft.com/office/drawing/2014/main" id="{9280DB2B-F43A-50F3-3CA6-07CEAFA9C3F8}"/>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39">
            <a:extLst>
              <a:ext uri="{FF2B5EF4-FFF2-40B4-BE49-F238E27FC236}">
                <a16:creationId xmlns:a16="http://schemas.microsoft.com/office/drawing/2014/main" id="{0C6F1BEA-133B-BBDE-AA3F-FAC2992B65C7}"/>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0">
            <a:extLst>
              <a:ext uri="{FF2B5EF4-FFF2-40B4-BE49-F238E27FC236}">
                <a16:creationId xmlns:a16="http://schemas.microsoft.com/office/drawing/2014/main" id="{E68F635C-AA37-3BFF-7DD1-8CA113BB7932}"/>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41">
            <a:extLst>
              <a:ext uri="{FF2B5EF4-FFF2-40B4-BE49-F238E27FC236}">
                <a16:creationId xmlns:a16="http://schemas.microsoft.com/office/drawing/2014/main" id="{3110533E-D11D-8AA7-4FD1-A5C5B18A740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19" name="TextBox 1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0" name="TextBox 20"/>
          <p:cNvSpPr txBox="1"/>
          <p:nvPr/>
        </p:nvSpPr>
        <p:spPr>
          <a:xfrm>
            <a:off x="2155906" y="2326164"/>
            <a:ext cx="4832189"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What if the Model </a:t>
            </a:r>
            <a:r>
              <a:rPr lang="en-US" sz="2600" b="1" dirty="0">
                <a:solidFill>
                  <a:srgbClr val="FFBD58"/>
                </a:solidFill>
                <a:latin typeface="+mn-lt"/>
                <a:ea typeface="Canva Sans Bold"/>
                <a:cs typeface="Canva Sans Bold"/>
                <a:sym typeface="Canva Sans Bold"/>
              </a:rPr>
              <a:t>doesn’t fit </a:t>
            </a:r>
            <a:r>
              <a:rPr lang="en-US" sz="2600" b="1" dirty="0">
                <a:solidFill>
                  <a:schemeClr val="bg1"/>
                </a:solidFill>
                <a:latin typeface="+mn-lt"/>
                <a:ea typeface="Canva Sans Bold"/>
                <a:cs typeface="Canva Sans Bold"/>
                <a:sym typeface="Canva Sans Bold"/>
              </a:rPr>
              <a:t>?</a:t>
            </a:r>
          </a:p>
        </p:txBody>
      </p:sp>
      <p:sp>
        <p:nvSpPr>
          <p:cNvPr id="29" name="Freeform 8">
            <a:extLst>
              <a:ext uri="{FF2B5EF4-FFF2-40B4-BE49-F238E27FC236}">
                <a16:creationId xmlns:a16="http://schemas.microsoft.com/office/drawing/2014/main" id="{2BC58AD1-A823-5495-922A-76304AE06386}"/>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0" name="Freeform 9">
            <a:extLst>
              <a:ext uri="{FF2B5EF4-FFF2-40B4-BE49-F238E27FC236}">
                <a16:creationId xmlns:a16="http://schemas.microsoft.com/office/drawing/2014/main" id="{591FB8D1-FF1D-5AF7-4B00-EA030481E081}"/>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1" name="Freeform 10">
            <a:extLst>
              <a:ext uri="{FF2B5EF4-FFF2-40B4-BE49-F238E27FC236}">
                <a16:creationId xmlns:a16="http://schemas.microsoft.com/office/drawing/2014/main" id="{82150699-4D35-52E5-2652-96603D002BC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2" name="Freeform 29">
            <a:extLst>
              <a:ext uri="{FF2B5EF4-FFF2-40B4-BE49-F238E27FC236}">
                <a16:creationId xmlns:a16="http://schemas.microsoft.com/office/drawing/2014/main" id="{0D55360D-28B5-75E1-0C79-9375A3E9DFA7}"/>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3" name="Freeform 30">
            <a:extLst>
              <a:ext uri="{FF2B5EF4-FFF2-40B4-BE49-F238E27FC236}">
                <a16:creationId xmlns:a16="http://schemas.microsoft.com/office/drawing/2014/main" id="{C04A2A7F-EF13-9D44-6BE3-1960BB7CDA87}"/>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4" name="Freeform 39">
            <a:extLst>
              <a:ext uri="{FF2B5EF4-FFF2-40B4-BE49-F238E27FC236}">
                <a16:creationId xmlns:a16="http://schemas.microsoft.com/office/drawing/2014/main" id="{651A416F-2E0D-F2D9-7E85-6C426B559A04}"/>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5" name="Freeform 40">
            <a:extLst>
              <a:ext uri="{FF2B5EF4-FFF2-40B4-BE49-F238E27FC236}">
                <a16:creationId xmlns:a16="http://schemas.microsoft.com/office/drawing/2014/main" id="{0ABCDAB2-89DC-7A61-A5B0-99DA7D97AA66}"/>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6" name="Freeform 41">
            <a:extLst>
              <a:ext uri="{FF2B5EF4-FFF2-40B4-BE49-F238E27FC236}">
                <a16:creationId xmlns:a16="http://schemas.microsoft.com/office/drawing/2014/main" id="{BF2E188C-8DD8-45C5-777B-E7F6289B3739}"/>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19" name="TextBox 1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0" name="TextBox 20"/>
          <p:cNvSpPr txBox="1"/>
          <p:nvPr/>
        </p:nvSpPr>
        <p:spPr>
          <a:xfrm>
            <a:off x="2155906" y="2326164"/>
            <a:ext cx="4832189"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ea typeface="Canva Sans Bold"/>
                <a:cs typeface="Canva Sans Bold"/>
                <a:sym typeface="Canva Sans Bold"/>
              </a:rPr>
              <a:t>What if the Model doesn’t fit ?</a:t>
            </a:r>
          </a:p>
        </p:txBody>
      </p:sp>
      <p:sp>
        <p:nvSpPr>
          <p:cNvPr id="21" name="TextBox 21"/>
          <p:cNvSpPr txBox="1"/>
          <p:nvPr/>
        </p:nvSpPr>
        <p:spPr>
          <a:xfrm>
            <a:off x="3221329" y="2736374"/>
            <a:ext cx="2701342" cy="301365"/>
          </a:xfrm>
          <a:prstGeom prst="rect">
            <a:avLst/>
          </a:prstGeom>
        </p:spPr>
        <p:txBody>
          <a:bodyPr lIns="0" tIns="0" rIns="0" bIns="0" rtlCol="0" anchor="t">
            <a:spAutoFit/>
          </a:bodyPr>
          <a:lstStyle/>
          <a:p>
            <a:pPr algn="ctr">
              <a:lnSpc>
                <a:spcPts val="2520"/>
              </a:lnSpc>
            </a:pPr>
            <a:r>
              <a:rPr lang="en-US" sz="1800" b="1" dirty="0">
                <a:solidFill>
                  <a:schemeClr val="bg1"/>
                </a:solidFill>
                <a:latin typeface="+mn-lt"/>
                <a:ea typeface="Canva Sans Bold"/>
                <a:cs typeface="Canva Sans Bold"/>
                <a:sym typeface="Canva Sans Bold"/>
              </a:rPr>
              <a:t>We have </a:t>
            </a:r>
            <a:r>
              <a:rPr lang="en-US" sz="1800" b="1" dirty="0">
                <a:solidFill>
                  <a:srgbClr val="FFBD58"/>
                </a:solidFill>
                <a:latin typeface="+mn-lt"/>
                <a:ea typeface="Canva Sans Bold"/>
                <a:cs typeface="Canva Sans Bold"/>
                <a:sym typeface="Canva Sans Bold"/>
              </a:rPr>
              <a:t>many</a:t>
            </a:r>
            <a:r>
              <a:rPr lang="en-US" sz="1800" b="1" dirty="0">
                <a:solidFill>
                  <a:schemeClr val="bg1"/>
                </a:solidFill>
                <a:latin typeface="+mn-lt"/>
                <a:ea typeface="Canva Sans Bold"/>
                <a:cs typeface="Canva Sans Bold"/>
                <a:sym typeface="Canva Sans Bold"/>
              </a:rPr>
              <a:t> options...</a:t>
            </a:r>
          </a:p>
        </p:txBody>
      </p:sp>
      <p:sp>
        <p:nvSpPr>
          <p:cNvPr id="30" name="Freeform 8">
            <a:extLst>
              <a:ext uri="{FF2B5EF4-FFF2-40B4-BE49-F238E27FC236}">
                <a16:creationId xmlns:a16="http://schemas.microsoft.com/office/drawing/2014/main" id="{753B446D-144D-5E2C-521D-C5EEECC9E83B}"/>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1" name="Freeform 9">
            <a:extLst>
              <a:ext uri="{FF2B5EF4-FFF2-40B4-BE49-F238E27FC236}">
                <a16:creationId xmlns:a16="http://schemas.microsoft.com/office/drawing/2014/main" id="{FB26AA84-775D-A5D1-562B-16F12BC36038}"/>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2" name="Freeform 10">
            <a:extLst>
              <a:ext uri="{FF2B5EF4-FFF2-40B4-BE49-F238E27FC236}">
                <a16:creationId xmlns:a16="http://schemas.microsoft.com/office/drawing/2014/main" id="{63FB964E-0BFD-EB06-52C1-162500CA20E8}"/>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3" name="Freeform 29">
            <a:extLst>
              <a:ext uri="{FF2B5EF4-FFF2-40B4-BE49-F238E27FC236}">
                <a16:creationId xmlns:a16="http://schemas.microsoft.com/office/drawing/2014/main" id="{16009267-9131-9B8F-6C1D-8D31C03160BA}"/>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4" name="Freeform 30">
            <a:extLst>
              <a:ext uri="{FF2B5EF4-FFF2-40B4-BE49-F238E27FC236}">
                <a16:creationId xmlns:a16="http://schemas.microsoft.com/office/drawing/2014/main" id="{9AE52D6F-7BFB-4809-5D68-F2F9402CD475}"/>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5" name="Freeform 39">
            <a:extLst>
              <a:ext uri="{FF2B5EF4-FFF2-40B4-BE49-F238E27FC236}">
                <a16:creationId xmlns:a16="http://schemas.microsoft.com/office/drawing/2014/main" id="{4E7DC896-BC02-5696-113D-111DD9E41095}"/>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6" name="Freeform 40">
            <a:extLst>
              <a:ext uri="{FF2B5EF4-FFF2-40B4-BE49-F238E27FC236}">
                <a16:creationId xmlns:a16="http://schemas.microsoft.com/office/drawing/2014/main" id="{85E0EBFA-2E9D-3505-B9F6-1EF8103887E9}"/>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7" name="Freeform 41">
            <a:extLst>
              <a:ext uri="{FF2B5EF4-FFF2-40B4-BE49-F238E27FC236}">
                <a16:creationId xmlns:a16="http://schemas.microsoft.com/office/drawing/2014/main" id="{AA44EE7F-14A4-2576-8C94-3DAE47861144}"/>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19" name="TextBox 1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8" name="Freeform 8">
            <a:extLst>
              <a:ext uri="{FF2B5EF4-FFF2-40B4-BE49-F238E27FC236}">
                <a16:creationId xmlns:a16="http://schemas.microsoft.com/office/drawing/2014/main" id="{799572D5-04FF-77E2-744B-2FED2C281937}"/>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29" name="Freeform 9">
            <a:extLst>
              <a:ext uri="{FF2B5EF4-FFF2-40B4-BE49-F238E27FC236}">
                <a16:creationId xmlns:a16="http://schemas.microsoft.com/office/drawing/2014/main" id="{A97D8874-D5BF-BE1E-479D-E2351AFEAB06}"/>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0" name="Freeform 10">
            <a:extLst>
              <a:ext uri="{FF2B5EF4-FFF2-40B4-BE49-F238E27FC236}">
                <a16:creationId xmlns:a16="http://schemas.microsoft.com/office/drawing/2014/main" id="{9F7E8936-9A63-5AAE-5DD5-978BB0AA4739}"/>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1" name="Freeform 29">
            <a:extLst>
              <a:ext uri="{FF2B5EF4-FFF2-40B4-BE49-F238E27FC236}">
                <a16:creationId xmlns:a16="http://schemas.microsoft.com/office/drawing/2014/main" id="{E20BE8F5-BA8B-FA6B-947B-67E4A9CCF7C0}"/>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2" name="Freeform 30">
            <a:extLst>
              <a:ext uri="{FF2B5EF4-FFF2-40B4-BE49-F238E27FC236}">
                <a16:creationId xmlns:a16="http://schemas.microsoft.com/office/drawing/2014/main" id="{64DCA044-8BE7-235E-BE91-9DEAEB7BB5DD}"/>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3" name="Freeform 39">
            <a:extLst>
              <a:ext uri="{FF2B5EF4-FFF2-40B4-BE49-F238E27FC236}">
                <a16:creationId xmlns:a16="http://schemas.microsoft.com/office/drawing/2014/main" id="{09A35EE8-E71F-EBAD-828E-9334F36F9115}"/>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4" name="Freeform 40">
            <a:extLst>
              <a:ext uri="{FF2B5EF4-FFF2-40B4-BE49-F238E27FC236}">
                <a16:creationId xmlns:a16="http://schemas.microsoft.com/office/drawing/2014/main" id="{2BE107DE-91BF-F0BD-1501-A12709C7C7A3}"/>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5" name="Freeform 41">
            <a:extLst>
              <a:ext uri="{FF2B5EF4-FFF2-40B4-BE49-F238E27FC236}">
                <a16:creationId xmlns:a16="http://schemas.microsoft.com/office/drawing/2014/main" id="{6A1BA107-0649-0A36-78AA-5F460A68419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3133563" y="1138606"/>
            <a:ext cx="989829" cy="172315"/>
            <a:chOff x="0" y="0"/>
            <a:chExt cx="812800" cy="141497"/>
          </a:xfrm>
        </p:grpSpPr>
        <p:sp>
          <p:nvSpPr>
            <p:cNvPr id="17" name="Freeform 17"/>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8" name="TextBox 18"/>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9" name="Group 19"/>
          <p:cNvGrpSpPr/>
          <p:nvPr/>
        </p:nvGrpSpPr>
        <p:grpSpPr>
          <a:xfrm>
            <a:off x="3132689" y="1310922"/>
            <a:ext cx="989829" cy="155284"/>
            <a:chOff x="0" y="0"/>
            <a:chExt cx="812800" cy="127512"/>
          </a:xfrm>
        </p:grpSpPr>
        <p:sp>
          <p:nvSpPr>
            <p:cNvPr id="20" name="Freeform 20"/>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1" name="TextBox 21"/>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2" name="Group 22"/>
          <p:cNvGrpSpPr/>
          <p:nvPr/>
        </p:nvGrpSpPr>
        <p:grpSpPr>
          <a:xfrm>
            <a:off x="5078743" y="1138606"/>
            <a:ext cx="989829" cy="172315"/>
            <a:chOff x="0" y="0"/>
            <a:chExt cx="812800" cy="141497"/>
          </a:xfrm>
        </p:grpSpPr>
        <p:sp>
          <p:nvSpPr>
            <p:cNvPr id="23" name="Freeform 23"/>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4" name="TextBox 24"/>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5" name="Group 25"/>
          <p:cNvGrpSpPr/>
          <p:nvPr/>
        </p:nvGrpSpPr>
        <p:grpSpPr>
          <a:xfrm>
            <a:off x="5077869" y="1310922"/>
            <a:ext cx="989829" cy="155284"/>
            <a:chOff x="0" y="0"/>
            <a:chExt cx="812800" cy="127512"/>
          </a:xfrm>
        </p:grpSpPr>
        <p:sp>
          <p:nvSpPr>
            <p:cNvPr id="26" name="Freeform 26"/>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7" name="TextBox 27"/>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8" name="Group 28"/>
          <p:cNvGrpSpPr/>
          <p:nvPr/>
        </p:nvGrpSpPr>
        <p:grpSpPr>
          <a:xfrm>
            <a:off x="7026708"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7025834"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34" name="TextBox 34"/>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5" name="TextBox 35"/>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6" name="TextBox 36"/>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7" name="TextBox 37"/>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grpSp>
        <p:nvGrpSpPr>
          <p:cNvPr id="38" name="Group 38"/>
          <p:cNvGrpSpPr/>
          <p:nvPr/>
        </p:nvGrpSpPr>
        <p:grpSpPr>
          <a:xfrm>
            <a:off x="1185598" y="1466205"/>
            <a:ext cx="989829" cy="351147"/>
            <a:chOff x="0" y="0"/>
            <a:chExt cx="812800" cy="288345"/>
          </a:xfrm>
        </p:grpSpPr>
        <p:sp>
          <p:nvSpPr>
            <p:cNvPr id="39" name="Freeform 39"/>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0" name="TextBox 40"/>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9" name="Freeform 8">
            <a:extLst>
              <a:ext uri="{FF2B5EF4-FFF2-40B4-BE49-F238E27FC236}">
                <a16:creationId xmlns:a16="http://schemas.microsoft.com/office/drawing/2014/main" id="{35C7AF93-4C74-6B6F-4116-A1685FD9DE16}"/>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0" name="Freeform 9">
            <a:extLst>
              <a:ext uri="{FF2B5EF4-FFF2-40B4-BE49-F238E27FC236}">
                <a16:creationId xmlns:a16="http://schemas.microsoft.com/office/drawing/2014/main" id="{BB853F52-519F-E1A5-DA05-BEECA5006102}"/>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1" name="Freeform 10">
            <a:extLst>
              <a:ext uri="{FF2B5EF4-FFF2-40B4-BE49-F238E27FC236}">
                <a16:creationId xmlns:a16="http://schemas.microsoft.com/office/drawing/2014/main" id="{FF72DF09-D8B9-F236-DE29-78A6616DD191}"/>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2" name="Freeform 29">
            <a:extLst>
              <a:ext uri="{FF2B5EF4-FFF2-40B4-BE49-F238E27FC236}">
                <a16:creationId xmlns:a16="http://schemas.microsoft.com/office/drawing/2014/main" id="{ABE68911-71A7-078E-8D6A-75D1F9BE6CA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3" name="Freeform 30">
            <a:extLst>
              <a:ext uri="{FF2B5EF4-FFF2-40B4-BE49-F238E27FC236}">
                <a16:creationId xmlns:a16="http://schemas.microsoft.com/office/drawing/2014/main" id="{EAC0278D-77ED-2663-55FB-21BED66C5A9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4" name="Freeform 39">
            <a:extLst>
              <a:ext uri="{FF2B5EF4-FFF2-40B4-BE49-F238E27FC236}">
                <a16:creationId xmlns:a16="http://schemas.microsoft.com/office/drawing/2014/main" id="{02E891D5-2A5B-0CB9-9402-F9D0BF5130BA}"/>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40">
            <a:extLst>
              <a:ext uri="{FF2B5EF4-FFF2-40B4-BE49-F238E27FC236}">
                <a16:creationId xmlns:a16="http://schemas.microsoft.com/office/drawing/2014/main" id="{E6F200B7-8F78-E8D1-FCCD-C0D40BCFE90A}"/>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6" name="Freeform 41">
            <a:extLst>
              <a:ext uri="{FF2B5EF4-FFF2-40B4-BE49-F238E27FC236}">
                <a16:creationId xmlns:a16="http://schemas.microsoft.com/office/drawing/2014/main" id="{DB1863DD-5D3E-8923-EAAB-FF01DE217D3A}"/>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287723"/>
            <a:ext cx="989829" cy="178483"/>
            <a:chOff x="0" y="-19050"/>
            <a:chExt cx="812800" cy="146562"/>
          </a:xfrm>
        </p:grpSpPr>
        <p:sp>
          <p:nvSpPr>
            <p:cNvPr id="14" name="Freeform 14"/>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287723"/>
            <a:ext cx="989829" cy="178483"/>
            <a:chOff x="0" y="-19050"/>
            <a:chExt cx="812800" cy="146562"/>
          </a:xfrm>
        </p:grpSpPr>
        <p:sp>
          <p:nvSpPr>
            <p:cNvPr id="23" name="Freeform 23"/>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dirty="0">
                  <a:solidFill>
                    <a:schemeClr val="bg1"/>
                  </a:solidFill>
                  <a:latin typeface="Canva Sans"/>
                  <a:ea typeface="Canva Sans"/>
                  <a:cs typeface="Canva Sans"/>
                  <a:sym typeface="Canva Sans"/>
                </a:rPr>
                <a:t>Gradients</a:t>
              </a: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287723"/>
            <a:ext cx="989829" cy="178483"/>
            <a:chOff x="0" y="-19050"/>
            <a:chExt cx="812800" cy="146562"/>
          </a:xfrm>
        </p:grpSpPr>
        <p:sp>
          <p:nvSpPr>
            <p:cNvPr id="32" name="Freeform 32"/>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287723"/>
            <a:ext cx="989829" cy="178483"/>
            <a:chOff x="0" y="-19050"/>
            <a:chExt cx="812800" cy="146562"/>
          </a:xfrm>
        </p:grpSpPr>
        <p:sp>
          <p:nvSpPr>
            <p:cNvPr id="41" name="Freeform 41"/>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8" name="Freeform 8">
            <a:extLst>
              <a:ext uri="{FF2B5EF4-FFF2-40B4-BE49-F238E27FC236}">
                <a16:creationId xmlns:a16="http://schemas.microsoft.com/office/drawing/2014/main" id="{5F57F9BA-88BD-E9ED-B442-5B722A4141EC}"/>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9" name="Freeform 9">
            <a:extLst>
              <a:ext uri="{FF2B5EF4-FFF2-40B4-BE49-F238E27FC236}">
                <a16:creationId xmlns:a16="http://schemas.microsoft.com/office/drawing/2014/main" id="{B2F56287-75FE-6CC8-990F-972F8F75987C}"/>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10">
            <a:extLst>
              <a:ext uri="{FF2B5EF4-FFF2-40B4-BE49-F238E27FC236}">
                <a16:creationId xmlns:a16="http://schemas.microsoft.com/office/drawing/2014/main" id="{A26C22DF-BEAE-8C3F-BE20-324F20E93B5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29">
            <a:extLst>
              <a:ext uri="{FF2B5EF4-FFF2-40B4-BE49-F238E27FC236}">
                <a16:creationId xmlns:a16="http://schemas.microsoft.com/office/drawing/2014/main" id="{A1645C7F-41F4-5657-2C81-40E07EE6F358}"/>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30">
            <a:extLst>
              <a:ext uri="{FF2B5EF4-FFF2-40B4-BE49-F238E27FC236}">
                <a16:creationId xmlns:a16="http://schemas.microsoft.com/office/drawing/2014/main" id="{F028CE50-6CEB-48BB-0932-3C010E617479}"/>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3" name="Freeform 39">
            <a:extLst>
              <a:ext uri="{FF2B5EF4-FFF2-40B4-BE49-F238E27FC236}">
                <a16:creationId xmlns:a16="http://schemas.microsoft.com/office/drawing/2014/main" id="{4784DF75-CFB3-878F-AFBD-D36B5A72A2B0}"/>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40">
            <a:extLst>
              <a:ext uri="{FF2B5EF4-FFF2-40B4-BE49-F238E27FC236}">
                <a16:creationId xmlns:a16="http://schemas.microsoft.com/office/drawing/2014/main" id="{E2B311BA-A9A9-3426-3C09-39D1F9F404BF}"/>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1">
            <a:extLst>
              <a:ext uri="{FF2B5EF4-FFF2-40B4-BE49-F238E27FC236}">
                <a16:creationId xmlns:a16="http://schemas.microsoft.com/office/drawing/2014/main" id="{8F27D0FB-B54F-D47E-6312-34830165AAD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D965A-DBA2-1AEF-E4C4-31A8CBD3E5D6}"/>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B077BC6F-AB9A-1714-1DEE-85985C6718E3}"/>
              </a:ext>
            </a:extLst>
          </p:cNvPr>
          <p:cNvGrpSpPr/>
          <p:nvPr/>
        </p:nvGrpSpPr>
        <p:grpSpPr>
          <a:xfrm>
            <a:off x="1186472" y="1138606"/>
            <a:ext cx="989829" cy="172315"/>
            <a:chOff x="0" y="0"/>
            <a:chExt cx="812800" cy="141497"/>
          </a:xfrm>
        </p:grpSpPr>
        <p:sp>
          <p:nvSpPr>
            <p:cNvPr id="11" name="Freeform 11">
              <a:extLst>
                <a:ext uri="{FF2B5EF4-FFF2-40B4-BE49-F238E27FC236}">
                  <a16:creationId xmlns:a16="http://schemas.microsoft.com/office/drawing/2014/main" id="{F627675B-DC17-9A67-D3ED-164DA2771A14}"/>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a:extLst>
                <a:ext uri="{FF2B5EF4-FFF2-40B4-BE49-F238E27FC236}">
                  <a16:creationId xmlns:a16="http://schemas.microsoft.com/office/drawing/2014/main" id="{DBB98AF8-5B53-600D-D3EE-CE62D078D3E3}"/>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a:extLst>
              <a:ext uri="{FF2B5EF4-FFF2-40B4-BE49-F238E27FC236}">
                <a16:creationId xmlns:a16="http://schemas.microsoft.com/office/drawing/2014/main" id="{923B6359-8445-F8B5-1C71-2BBC9BA5AA20}"/>
              </a:ext>
            </a:extLst>
          </p:cNvPr>
          <p:cNvGrpSpPr/>
          <p:nvPr/>
        </p:nvGrpSpPr>
        <p:grpSpPr>
          <a:xfrm>
            <a:off x="1185598" y="1287723"/>
            <a:ext cx="989829" cy="178483"/>
            <a:chOff x="0" y="-19050"/>
            <a:chExt cx="812800" cy="146562"/>
          </a:xfrm>
        </p:grpSpPr>
        <p:sp>
          <p:nvSpPr>
            <p:cNvPr id="14" name="Freeform 14">
              <a:extLst>
                <a:ext uri="{FF2B5EF4-FFF2-40B4-BE49-F238E27FC236}">
                  <a16:creationId xmlns:a16="http://schemas.microsoft.com/office/drawing/2014/main" id="{ADE24652-8C53-A12F-6E12-15182CB98677}"/>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a:extLst>
                <a:ext uri="{FF2B5EF4-FFF2-40B4-BE49-F238E27FC236}">
                  <a16:creationId xmlns:a16="http://schemas.microsoft.com/office/drawing/2014/main" id="{08E25B5B-6489-6320-3891-4CDAF672FDC7}"/>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a:extLst>
              <a:ext uri="{FF2B5EF4-FFF2-40B4-BE49-F238E27FC236}">
                <a16:creationId xmlns:a16="http://schemas.microsoft.com/office/drawing/2014/main" id="{F80B461C-4E82-7F18-34A0-1FA708364BBC}"/>
              </a:ext>
            </a:extLst>
          </p:cNvPr>
          <p:cNvGrpSpPr/>
          <p:nvPr/>
        </p:nvGrpSpPr>
        <p:grpSpPr>
          <a:xfrm>
            <a:off x="1185598" y="1466205"/>
            <a:ext cx="245838" cy="351147"/>
            <a:chOff x="0" y="0"/>
            <a:chExt cx="201870" cy="288345"/>
          </a:xfrm>
        </p:grpSpPr>
        <p:sp>
          <p:nvSpPr>
            <p:cNvPr id="17" name="Freeform 17">
              <a:extLst>
                <a:ext uri="{FF2B5EF4-FFF2-40B4-BE49-F238E27FC236}">
                  <a16:creationId xmlns:a16="http://schemas.microsoft.com/office/drawing/2014/main" id="{18164CA8-C1C8-9652-F9F5-2DD6FB755BC1}"/>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a:extLst>
                <a:ext uri="{FF2B5EF4-FFF2-40B4-BE49-F238E27FC236}">
                  <a16:creationId xmlns:a16="http://schemas.microsoft.com/office/drawing/2014/main" id="{312B22C5-A0C9-07F9-3BDC-26BCE65182F4}"/>
                </a:ext>
              </a:extLst>
            </p:cNvPr>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a:extLst>
              <a:ext uri="{FF2B5EF4-FFF2-40B4-BE49-F238E27FC236}">
                <a16:creationId xmlns:a16="http://schemas.microsoft.com/office/drawing/2014/main" id="{9F6F4A03-EABA-84ED-5964-5365FFA86A8A}"/>
              </a:ext>
            </a:extLst>
          </p:cNvPr>
          <p:cNvGrpSpPr/>
          <p:nvPr/>
        </p:nvGrpSpPr>
        <p:grpSpPr>
          <a:xfrm>
            <a:off x="3133563" y="1138606"/>
            <a:ext cx="989829" cy="172315"/>
            <a:chOff x="0" y="0"/>
            <a:chExt cx="812800" cy="141497"/>
          </a:xfrm>
        </p:grpSpPr>
        <p:sp>
          <p:nvSpPr>
            <p:cNvPr id="20" name="Freeform 20">
              <a:extLst>
                <a:ext uri="{FF2B5EF4-FFF2-40B4-BE49-F238E27FC236}">
                  <a16:creationId xmlns:a16="http://schemas.microsoft.com/office/drawing/2014/main" id="{30AEE6E8-9F5A-9395-93DB-B7C2494516A8}"/>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a:extLst>
                <a:ext uri="{FF2B5EF4-FFF2-40B4-BE49-F238E27FC236}">
                  <a16:creationId xmlns:a16="http://schemas.microsoft.com/office/drawing/2014/main" id="{5633FB95-409E-2549-6F4E-69F1A79F53EA}"/>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a:extLst>
              <a:ext uri="{FF2B5EF4-FFF2-40B4-BE49-F238E27FC236}">
                <a16:creationId xmlns:a16="http://schemas.microsoft.com/office/drawing/2014/main" id="{03C54DAA-AEB8-2529-DEFD-7B17BF196735}"/>
              </a:ext>
            </a:extLst>
          </p:cNvPr>
          <p:cNvGrpSpPr/>
          <p:nvPr/>
        </p:nvGrpSpPr>
        <p:grpSpPr>
          <a:xfrm>
            <a:off x="3132689" y="1287723"/>
            <a:ext cx="989829" cy="178483"/>
            <a:chOff x="0" y="-19050"/>
            <a:chExt cx="812800" cy="146562"/>
          </a:xfrm>
        </p:grpSpPr>
        <p:sp>
          <p:nvSpPr>
            <p:cNvPr id="23" name="Freeform 23">
              <a:extLst>
                <a:ext uri="{FF2B5EF4-FFF2-40B4-BE49-F238E27FC236}">
                  <a16:creationId xmlns:a16="http://schemas.microsoft.com/office/drawing/2014/main" id="{DEFE6781-543E-F889-68B0-9FE3DB226749}"/>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a:extLst>
                <a:ext uri="{FF2B5EF4-FFF2-40B4-BE49-F238E27FC236}">
                  <a16:creationId xmlns:a16="http://schemas.microsoft.com/office/drawing/2014/main" id="{72DE6513-723C-155B-9805-ABCF14C03231}"/>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dirty="0">
                  <a:solidFill>
                    <a:schemeClr val="bg1"/>
                  </a:solidFill>
                  <a:latin typeface="Canva Sans"/>
                  <a:ea typeface="Canva Sans"/>
                  <a:cs typeface="Canva Sans"/>
                  <a:sym typeface="Canva Sans"/>
                </a:rPr>
                <a:t>Gradients</a:t>
              </a:r>
            </a:p>
          </p:txBody>
        </p:sp>
      </p:grpSp>
      <p:grpSp>
        <p:nvGrpSpPr>
          <p:cNvPr id="25" name="Group 25">
            <a:extLst>
              <a:ext uri="{FF2B5EF4-FFF2-40B4-BE49-F238E27FC236}">
                <a16:creationId xmlns:a16="http://schemas.microsoft.com/office/drawing/2014/main" id="{D1E9E4A9-2CCD-9FDD-A963-869F71C8D4B8}"/>
              </a:ext>
            </a:extLst>
          </p:cNvPr>
          <p:cNvGrpSpPr/>
          <p:nvPr/>
        </p:nvGrpSpPr>
        <p:grpSpPr>
          <a:xfrm>
            <a:off x="3388107" y="1466205"/>
            <a:ext cx="244724" cy="351147"/>
            <a:chOff x="0" y="0"/>
            <a:chExt cx="200955" cy="288345"/>
          </a:xfrm>
        </p:grpSpPr>
        <p:sp>
          <p:nvSpPr>
            <p:cNvPr id="26" name="Freeform 26">
              <a:extLst>
                <a:ext uri="{FF2B5EF4-FFF2-40B4-BE49-F238E27FC236}">
                  <a16:creationId xmlns:a16="http://schemas.microsoft.com/office/drawing/2014/main" id="{823E2E93-5A68-8EE3-DD04-EE80F24F2D72}"/>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a:extLst>
                <a:ext uri="{FF2B5EF4-FFF2-40B4-BE49-F238E27FC236}">
                  <a16:creationId xmlns:a16="http://schemas.microsoft.com/office/drawing/2014/main" id="{DEC50DDB-BAE8-8C1D-95AE-288B1C4128E9}"/>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a:extLst>
              <a:ext uri="{FF2B5EF4-FFF2-40B4-BE49-F238E27FC236}">
                <a16:creationId xmlns:a16="http://schemas.microsoft.com/office/drawing/2014/main" id="{9ED632DE-675A-1CC5-50FC-9E04B63488B6}"/>
              </a:ext>
            </a:extLst>
          </p:cNvPr>
          <p:cNvGrpSpPr/>
          <p:nvPr/>
        </p:nvGrpSpPr>
        <p:grpSpPr>
          <a:xfrm>
            <a:off x="5078743" y="1138606"/>
            <a:ext cx="989829" cy="172315"/>
            <a:chOff x="0" y="0"/>
            <a:chExt cx="812800" cy="141497"/>
          </a:xfrm>
        </p:grpSpPr>
        <p:sp>
          <p:nvSpPr>
            <p:cNvPr id="29" name="Freeform 29">
              <a:extLst>
                <a:ext uri="{FF2B5EF4-FFF2-40B4-BE49-F238E27FC236}">
                  <a16:creationId xmlns:a16="http://schemas.microsoft.com/office/drawing/2014/main" id="{4D9DC090-8A5E-7EFB-55E4-5F9A2289B962}"/>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a:extLst>
                <a:ext uri="{FF2B5EF4-FFF2-40B4-BE49-F238E27FC236}">
                  <a16:creationId xmlns:a16="http://schemas.microsoft.com/office/drawing/2014/main" id="{AB041EAD-BADD-15DA-7235-DD69001E92AA}"/>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a:extLst>
              <a:ext uri="{FF2B5EF4-FFF2-40B4-BE49-F238E27FC236}">
                <a16:creationId xmlns:a16="http://schemas.microsoft.com/office/drawing/2014/main" id="{4BDD4D71-FFAB-EC83-27EE-7651EC9BE865}"/>
              </a:ext>
            </a:extLst>
          </p:cNvPr>
          <p:cNvGrpSpPr/>
          <p:nvPr/>
        </p:nvGrpSpPr>
        <p:grpSpPr>
          <a:xfrm>
            <a:off x="5077869" y="1287723"/>
            <a:ext cx="989829" cy="178483"/>
            <a:chOff x="0" y="-19050"/>
            <a:chExt cx="812800" cy="146562"/>
          </a:xfrm>
        </p:grpSpPr>
        <p:sp>
          <p:nvSpPr>
            <p:cNvPr id="32" name="Freeform 32">
              <a:extLst>
                <a:ext uri="{FF2B5EF4-FFF2-40B4-BE49-F238E27FC236}">
                  <a16:creationId xmlns:a16="http://schemas.microsoft.com/office/drawing/2014/main" id="{5FC3DDBD-EA28-BE44-3B82-4C3808076D90}"/>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a:extLst>
                <a:ext uri="{FF2B5EF4-FFF2-40B4-BE49-F238E27FC236}">
                  <a16:creationId xmlns:a16="http://schemas.microsoft.com/office/drawing/2014/main" id="{33D7EB48-AED9-41EA-9258-B00C19CE6794}"/>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a:extLst>
              <a:ext uri="{FF2B5EF4-FFF2-40B4-BE49-F238E27FC236}">
                <a16:creationId xmlns:a16="http://schemas.microsoft.com/office/drawing/2014/main" id="{0B600120-DCF5-3875-DC71-820F5CE8F7E4}"/>
              </a:ext>
            </a:extLst>
          </p:cNvPr>
          <p:cNvGrpSpPr/>
          <p:nvPr/>
        </p:nvGrpSpPr>
        <p:grpSpPr>
          <a:xfrm>
            <a:off x="5572783" y="1466205"/>
            <a:ext cx="269090" cy="351147"/>
            <a:chOff x="0" y="0"/>
            <a:chExt cx="220963" cy="288345"/>
          </a:xfrm>
        </p:grpSpPr>
        <p:sp>
          <p:nvSpPr>
            <p:cNvPr id="35" name="Freeform 35">
              <a:extLst>
                <a:ext uri="{FF2B5EF4-FFF2-40B4-BE49-F238E27FC236}">
                  <a16:creationId xmlns:a16="http://schemas.microsoft.com/office/drawing/2014/main" id="{343B79B0-745B-CAAA-CD7A-A80ED16F1EE1}"/>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a:extLst>
                <a:ext uri="{FF2B5EF4-FFF2-40B4-BE49-F238E27FC236}">
                  <a16:creationId xmlns:a16="http://schemas.microsoft.com/office/drawing/2014/main" id="{04A702F0-AF9E-61AA-E715-7E367096157D}"/>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a:extLst>
              <a:ext uri="{FF2B5EF4-FFF2-40B4-BE49-F238E27FC236}">
                <a16:creationId xmlns:a16="http://schemas.microsoft.com/office/drawing/2014/main" id="{93D7B629-1AE4-827A-B19E-0873FD725312}"/>
              </a:ext>
            </a:extLst>
          </p:cNvPr>
          <p:cNvGrpSpPr/>
          <p:nvPr/>
        </p:nvGrpSpPr>
        <p:grpSpPr>
          <a:xfrm>
            <a:off x="7026708" y="1138606"/>
            <a:ext cx="989829" cy="172315"/>
            <a:chOff x="0" y="0"/>
            <a:chExt cx="812800" cy="141497"/>
          </a:xfrm>
        </p:grpSpPr>
        <p:sp>
          <p:nvSpPr>
            <p:cNvPr id="38" name="Freeform 38">
              <a:extLst>
                <a:ext uri="{FF2B5EF4-FFF2-40B4-BE49-F238E27FC236}">
                  <a16:creationId xmlns:a16="http://schemas.microsoft.com/office/drawing/2014/main" id="{619A8F6B-5C57-859E-3900-B7D1E06A818F}"/>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a:extLst>
                <a:ext uri="{FF2B5EF4-FFF2-40B4-BE49-F238E27FC236}">
                  <a16:creationId xmlns:a16="http://schemas.microsoft.com/office/drawing/2014/main" id="{AF573D51-4B28-58D4-EFA6-8D59F12B16C4}"/>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a:extLst>
              <a:ext uri="{FF2B5EF4-FFF2-40B4-BE49-F238E27FC236}">
                <a16:creationId xmlns:a16="http://schemas.microsoft.com/office/drawing/2014/main" id="{89D06E7E-9833-5981-4D27-19589044CED0}"/>
              </a:ext>
            </a:extLst>
          </p:cNvPr>
          <p:cNvGrpSpPr/>
          <p:nvPr/>
        </p:nvGrpSpPr>
        <p:grpSpPr>
          <a:xfrm>
            <a:off x="7025834" y="1287723"/>
            <a:ext cx="989829" cy="178483"/>
            <a:chOff x="0" y="-19050"/>
            <a:chExt cx="812800" cy="146562"/>
          </a:xfrm>
        </p:grpSpPr>
        <p:sp>
          <p:nvSpPr>
            <p:cNvPr id="41" name="Freeform 41">
              <a:extLst>
                <a:ext uri="{FF2B5EF4-FFF2-40B4-BE49-F238E27FC236}">
                  <a16:creationId xmlns:a16="http://schemas.microsoft.com/office/drawing/2014/main" id="{7537F7B0-48AC-7937-90FA-219AF3B5C08C}"/>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a:extLst>
                <a:ext uri="{FF2B5EF4-FFF2-40B4-BE49-F238E27FC236}">
                  <a16:creationId xmlns:a16="http://schemas.microsoft.com/office/drawing/2014/main" id="{CEBA825F-7A6A-80A3-DCEA-6A3AECFF15EB}"/>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a:extLst>
              <a:ext uri="{FF2B5EF4-FFF2-40B4-BE49-F238E27FC236}">
                <a16:creationId xmlns:a16="http://schemas.microsoft.com/office/drawing/2014/main" id="{C43C0669-AD7B-A13F-7281-BC4A824C4E00}"/>
              </a:ext>
            </a:extLst>
          </p:cNvPr>
          <p:cNvGrpSpPr/>
          <p:nvPr/>
        </p:nvGrpSpPr>
        <p:grpSpPr>
          <a:xfrm>
            <a:off x="7748292" y="1466205"/>
            <a:ext cx="267370" cy="351147"/>
            <a:chOff x="0" y="0"/>
            <a:chExt cx="219552" cy="288345"/>
          </a:xfrm>
        </p:grpSpPr>
        <p:sp>
          <p:nvSpPr>
            <p:cNvPr id="44" name="Freeform 44">
              <a:extLst>
                <a:ext uri="{FF2B5EF4-FFF2-40B4-BE49-F238E27FC236}">
                  <a16:creationId xmlns:a16="http://schemas.microsoft.com/office/drawing/2014/main" id="{3CF6C89F-AE7C-39A0-27F4-17A0120E5831}"/>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a:extLst>
                <a:ext uri="{FF2B5EF4-FFF2-40B4-BE49-F238E27FC236}">
                  <a16:creationId xmlns:a16="http://schemas.microsoft.com/office/drawing/2014/main" id="{A4CDF06D-6D78-1960-7D71-73B5CFB27520}"/>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a:extLst>
              <a:ext uri="{FF2B5EF4-FFF2-40B4-BE49-F238E27FC236}">
                <a16:creationId xmlns:a16="http://schemas.microsoft.com/office/drawing/2014/main" id="{AACA05DB-35DC-5472-5833-2430848064EC}"/>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a:extLst>
              <a:ext uri="{FF2B5EF4-FFF2-40B4-BE49-F238E27FC236}">
                <a16:creationId xmlns:a16="http://schemas.microsoft.com/office/drawing/2014/main" id="{351302BC-1E67-2EB1-BF23-3EE0BC6D7A9E}"/>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a:extLst>
              <a:ext uri="{FF2B5EF4-FFF2-40B4-BE49-F238E27FC236}">
                <a16:creationId xmlns:a16="http://schemas.microsoft.com/office/drawing/2014/main" id="{F1C6CAE8-A2A0-8904-039B-C6D9EFB8CD71}"/>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a:extLst>
              <a:ext uri="{FF2B5EF4-FFF2-40B4-BE49-F238E27FC236}">
                <a16:creationId xmlns:a16="http://schemas.microsoft.com/office/drawing/2014/main" id="{EB6828E5-E3E7-76E9-DB15-0B752C44754C}"/>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a:extLst>
              <a:ext uri="{FF2B5EF4-FFF2-40B4-BE49-F238E27FC236}">
                <a16:creationId xmlns:a16="http://schemas.microsoft.com/office/drawing/2014/main" id="{9A7800AB-709B-D639-71AD-E0DF528A37A0}"/>
              </a:ext>
            </a:extLst>
          </p:cNvPr>
          <p:cNvSpPr txBox="1"/>
          <p:nvPr/>
        </p:nvSpPr>
        <p:spPr>
          <a:xfrm>
            <a:off x="3778765" y="2334663"/>
            <a:ext cx="1572078" cy="422167"/>
          </a:xfrm>
          <a:prstGeom prst="rect">
            <a:avLst/>
          </a:prstGeom>
        </p:spPr>
        <p:txBody>
          <a:bodyPr wrap="square"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ZeRO-1</a:t>
            </a:r>
          </a:p>
        </p:txBody>
      </p:sp>
      <p:sp>
        <p:nvSpPr>
          <p:cNvPr id="51" name="TextBox 51">
            <a:extLst>
              <a:ext uri="{FF2B5EF4-FFF2-40B4-BE49-F238E27FC236}">
                <a16:creationId xmlns:a16="http://schemas.microsoft.com/office/drawing/2014/main" id="{6E8C0909-15E3-6FC6-5F87-06FB209D0CFF}"/>
              </a:ext>
            </a:extLst>
          </p:cNvPr>
          <p:cNvSpPr txBox="1"/>
          <p:nvPr/>
        </p:nvSpPr>
        <p:spPr>
          <a:xfrm>
            <a:off x="3778765" y="2750662"/>
            <a:ext cx="1586471" cy="157159"/>
          </a:xfrm>
          <a:prstGeom prst="rect">
            <a:avLst/>
          </a:prstGeom>
        </p:spPr>
        <p:txBody>
          <a:bodyPr lIns="0" tIns="0" rIns="0" bIns="0" rtlCol="0" anchor="t">
            <a:spAutoFit/>
          </a:bodyPr>
          <a:lstStyle/>
          <a:p>
            <a:pPr algn="ctr">
              <a:lnSpc>
                <a:spcPts val="1330"/>
              </a:lnSpc>
              <a:spcBef>
                <a:spcPct val="0"/>
              </a:spcBef>
            </a:pPr>
            <a:r>
              <a:rPr lang="en-US" sz="949" dirty="0">
                <a:solidFill>
                  <a:srgbClr val="38B6FF"/>
                </a:solidFill>
                <a:latin typeface="+mn-lt"/>
                <a:ea typeface="Canva Sans"/>
                <a:cs typeface="Canva Sans"/>
                <a:sym typeface="Canva Sans"/>
              </a:rPr>
              <a:t>optimizer state </a:t>
            </a:r>
            <a:r>
              <a:rPr lang="en-US" sz="949" dirty="0">
                <a:solidFill>
                  <a:schemeClr val="bg1"/>
                </a:solidFill>
                <a:latin typeface="+mn-lt"/>
                <a:ea typeface="Canva Sans"/>
                <a:cs typeface="Canva Sans"/>
                <a:sym typeface="Canva Sans"/>
              </a:rPr>
              <a:t>partitioning</a:t>
            </a:r>
          </a:p>
        </p:txBody>
      </p:sp>
      <p:sp>
        <p:nvSpPr>
          <p:cNvPr id="60" name="Freeform 8">
            <a:extLst>
              <a:ext uri="{FF2B5EF4-FFF2-40B4-BE49-F238E27FC236}">
                <a16:creationId xmlns:a16="http://schemas.microsoft.com/office/drawing/2014/main" id="{BB6BA58B-E54B-38C5-FD41-54D1B68DA121}"/>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9">
            <a:extLst>
              <a:ext uri="{FF2B5EF4-FFF2-40B4-BE49-F238E27FC236}">
                <a16:creationId xmlns:a16="http://schemas.microsoft.com/office/drawing/2014/main" id="{E557A068-31A9-FE8F-C372-91927AFE994F}"/>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10">
            <a:extLst>
              <a:ext uri="{FF2B5EF4-FFF2-40B4-BE49-F238E27FC236}">
                <a16:creationId xmlns:a16="http://schemas.microsoft.com/office/drawing/2014/main" id="{D3A3BF0B-05EA-9270-3A67-F4924C70ED5E}"/>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29">
            <a:extLst>
              <a:ext uri="{FF2B5EF4-FFF2-40B4-BE49-F238E27FC236}">
                <a16:creationId xmlns:a16="http://schemas.microsoft.com/office/drawing/2014/main" id="{09D30E4F-B11C-8F5B-B2F8-F47C4C61A228}"/>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4" name="Freeform 30">
            <a:extLst>
              <a:ext uri="{FF2B5EF4-FFF2-40B4-BE49-F238E27FC236}">
                <a16:creationId xmlns:a16="http://schemas.microsoft.com/office/drawing/2014/main" id="{69F2CE7A-90CA-C7B6-22EB-CF386A3CCD7A}"/>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39">
            <a:extLst>
              <a:ext uri="{FF2B5EF4-FFF2-40B4-BE49-F238E27FC236}">
                <a16:creationId xmlns:a16="http://schemas.microsoft.com/office/drawing/2014/main" id="{6EE25F14-EAED-2182-E0B2-A8135924C737}"/>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40">
            <a:extLst>
              <a:ext uri="{FF2B5EF4-FFF2-40B4-BE49-F238E27FC236}">
                <a16:creationId xmlns:a16="http://schemas.microsoft.com/office/drawing/2014/main" id="{C7F13159-6C08-A694-7DE1-45D96AB261CA}"/>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7" name="Freeform 41">
            <a:extLst>
              <a:ext uri="{FF2B5EF4-FFF2-40B4-BE49-F238E27FC236}">
                <a16:creationId xmlns:a16="http://schemas.microsoft.com/office/drawing/2014/main" id="{AD67D11F-D697-25C0-CA37-0DDA5E582588}"/>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extLst>
      <p:ext uri="{BB962C8B-B14F-4D97-AF65-F5344CB8AC3E}">
        <p14:creationId xmlns:p14="http://schemas.microsoft.com/office/powerpoint/2010/main" val="175610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C35E0-2196-A037-CA4A-92180609A253}"/>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EA84BCE3-FBE5-CE20-8913-6E21C3D0D11C}"/>
              </a:ext>
            </a:extLst>
          </p:cNvPr>
          <p:cNvGrpSpPr/>
          <p:nvPr/>
        </p:nvGrpSpPr>
        <p:grpSpPr>
          <a:xfrm>
            <a:off x="1186472" y="1138606"/>
            <a:ext cx="989829" cy="172315"/>
            <a:chOff x="0" y="0"/>
            <a:chExt cx="812800" cy="141497"/>
          </a:xfrm>
        </p:grpSpPr>
        <p:sp>
          <p:nvSpPr>
            <p:cNvPr id="11" name="Freeform 11">
              <a:extLst>
                <a:ext uri="{FF2B5EF4-FFF2-40B4-BE49-F238E27FC236}">
                  <a16:creationId xmlns:a16="http://schemas.microsoft.com/office/drawing/2014/main" id="{2B92E000-907D-D0FD-22A6-0F7E04075B07}"/>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a:extLst>
                <a:ext uri="{FF2B5EF4-FFF2-40B4-BE49-F238E27FC236}">
                  <a16:creationId xmlns:a16="http://schemas.microsoft.com/office/drawing/2014/main" id="{E2B0DA69-45C3-5DD7-5D96-B72F3B4E8B22}"/>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a:extLst>
              <a:ext uri="{FF2B5EF4-FFF2-40B4-BE49-F238E27FC236}">
                <a16:creationId xmlns:a16="http://schemas.microsoft.com/office/drawing/2014/main" id="{CECBE1F4-33E5-281A-5B1D-292EFF7581CB}"/>
              </a:ext>
            </a:extLst>
          </p:cNvPr>
          <p:cNvGrpSpPr/>
          <p:nvPr/>
        </p:nvGrpSpPr>
        <p:grpSpPr>
          <a:xfrm>
            <a:off x="1185598" y="1287723"/>
            <a:ext cx="989829" cy="178483"/>
            <a:chOff x="0" y="-19050"/>
            <a:chExt cx="812800" cy="146562"/>
          </a:xfrm>
        </p:grpSpPr>
        <p:sp>
          <p:nvSpPr>
            <p:cNvPr id="14" name="Freeform 14">
              <a:extLst>
                <a:ext uri="{FF2B5EF4-FFF2-40B4-BE49-F238E27FC236}">
                  <a16:creationId xmlns:a16="http://schemas.microsoft.com/office/drawing/2014/main" id="{C8101ECF-31C0-AF9E-8E68-ACA8D50E6062}"/>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a:extLst>
                <a:ext uri="{FF2B5EF4-FFF2-40B4-BE49-F238E27FC236}">
                  <a16:creationId xmlns:a16="http://schemas.microsoft.com/office/drawing/2014/main" id="{BCD6860A-81DF-B407-020B-F26677C71836}"/>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a:extLst>
              <a:ext uri="{FF2B5EF4-FFF2-40B4-BE49-F238E27FC236}">
                <a16:creationId xmlns:a16="http://schemas.microsoft.com/office/drawing/2014/main" id="{ADB98B4D-5A77-1571-0868-79CCF7EB128F}"/>
              </a:ext>
            </a:extLst>
          </p:cNvPr>
          <p:cNvGrpSpPr/>
          <p:nvPr/>
        </p:nvGrpSpPr>
        <p:grpSpPr>
          <a:xfrm>
            <a:off x="1185598" y="1466205"/>
            <a:ext cx="245838" cy="351147"/>
            <a:chOff x="0" y="0"/>
            <a:chExt cx="201870" cy="288345"/>
          </a:xfrm>
        </p:grpSpPr>
        <p:sp>
          <p:nvSpPr>
            <p:cNvPr id="17" name="Freeform 17">
              <a:extLst>
                <a:ext uri="{FF2B5EF4-FFF2-40B4-BE49-F238E27FC236}">
                  <a16:creationId xmlns:a16="http://schemas.microsoft.com/office/drawing/2014/main" id="{B0DA1213-FF8D-725A-BA74-38871ADDCBB8}"/>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a:extLst>
                <a:ext uri="{FF2B5EF4-FFF2-40B4-BE49-F238E27FC236}">
                  <a16:creationId xmlns:a16="http://schemas.microsoft.com/office/drawing/2014/main" id="{963CB086-39F7-C7F8-5BAC-25251E7FABB0}"/>
                </a:ext>
              </a:extLst>
            </p:cNvPr>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a:extLst>
              <a:ext uri="{FF2B5EF4-FFF2-40B4-BE49-F238E27FC236}">
                <a16:creationId xmlns:a16="http://schemas.microsoft.com/office/drawing/2014/main" id="{740BF210-D0EE-FC38-D87F-E90FCC204098}"/>
              </a:ext>
            </a:extLst>
          </p:cNvPr>
          <p:cNvGrpSpPr/>
          <p:nvPr/>
        </p:nvGrpSpPr>
        <p:grpSpPr>
          <a:xfrm>
            <a:off x="3133563" y="1138606"/>
            <a:ext cx="989829" cy="172315"/>
            <a:chOff x="0" y="0"/>
            <a:chExt cx="812800" cy="141497"/>
          </a:xfrm>
        </p:grpSpPr>
        <p:sp>
          <p:nvSpPr>
            <p:cNvPr id="20" name="Freeform 20">
              <a:extLst>
                <a:ext uri="{FF2B5EF4-FFF2-40B4-BE49-F238E27FC236}">
                  <a16:creationId xmlns:a16="http://schemas.microsoft.com/office/drawing/2014/main" id="{184096CE-F985-29C6-F1F6-0A292A3090A9}"/>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a:extLst>
                <a:ext uri="{FF2B5EF4-FFF2-40B4-BE49-F238E27FC236}">
                  <a16:creationId xmlns:a16="http://schemas.microsoft.com/office/drawing/2014/main" id="{7273BC30-64B7-27DD-09C6-37212DB74463}"/>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a:extLst>
              <a:ext uri="{FF2B5EF4-FFF2-40B4-BE49-F238E27FC236}">
                <a16:creationId xmlns:a16="http://schemas.microsoft.com/office/drawing/2014/main" id="{D203E8F7-FEB1-B35B-7FC4-C8B88D0C9F4A}"/>
              </a:ext>
            </a:extLst>
          </p:cNvPr>
          <p:cNvGrpSpPr/>
          <p:nvPr/>
        </p:nvGrpSpPr>
        <p:grpSpPr>
          <a:xfrm>
            <a:off x="3132689" y="1287723"/>
            <a:ext cx="989829" cy="178483"/>
            <a:chOff x="0" y="-19050"/>
            <a:chExt cx="812800" cy="146562"/>
          </a:xfrm>
        </p:grpSpPr>
        <p:sp>
          <p:nvSpPr>
            <p:cNvPr id="23" name="Freeform 23">
              <a:extLst>
                <a:ext uri="{FF2B5EF4-FFF2-40B4-BE49-F238E27FC236}">
                  <a16:creationId xmlns:a16="http://schemas.microsoft.com/office/drawing/2014/main" id="{7E549CE7-7C2D-AF57-AE9F-BA92C2A8534C}"/>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a:extLst>
                <a:ext uri="{FF2B5EF4-FFF2-40B4-BE49-F238E27FC236}">
                  <a16:creationId xmlns:a16="http://schemas.microsoft.com/office/drawing/2014/main" id="{8CB25C93-84D2-C193-F51E-1C673F957C01}"/>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dirty="0">
                  <a:solidFill>
                    <a:schemeClr val="bg1"/>
                  </a:solidFill>
                  <a:latin typeface="Canva Sans"/>
                  <a:ea typeface="Canva Sans"/>
                  <a:cs typeface="Canva Sans"/>
                  <a:sym typeface="Canva Sans"/>
                </a:rPr>
                <a:t>Gradients</a:t>
              </a:r>
            </a:p>
          </p:txBody>
        </p:sp>
      </p:grpSp>
      <p:grpSp>
        <p:nvGrpSpPr>
          <p:cNvPr id="25" name="Group 25">
            <a:extLst>
              <a:ext uri="{FF2B5EF4-FFF2-40B4-BE49-F238E27FC236}">
                <a16:creationId xmlns:a16="http://schemas.microsoft.com/office/drawing/2014/main" id="{6DB5088E-DFB0-D207-97D3-4C6502BA4EEE}"/>
              </a:ext>
            </a:extLst>
          </p:cNvPr>
          <p:cNvGrpSpPr/>
          <p:nvPr/>
        </p:nvGrpSpPr>
        <p:grpSpPr>
          <a:xfrm>
            <a:off x="3388107" y="1466205"/>
            <a:ext cx="244724" cy="351147"/>
            <a:chOff x="0" y="0"/>
            <a:chExt cx="200955" cy="288345"/>
          </a:xfrm>
        </p:grpSpPr>
        <p:sp>
          <p:nvSpPr>
            <p:cNvPr id="26" name="Freeform 26">
              <a:extLst>
                <a:ext uri="{FF2B5EF4-FFF2-40B4-BE49-F238E27FC236}">
                  <a16:creationId xmlns:a16="http://schemas.microsoft.com/office/drawing/2014/main" id="{344E8A3E-A16E-5B5C-3FC8-B6BD88D77EA2}"/>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a:extLst>
                <a:ext uri="{FF2B5EF4-FFF2-40B4-BE49-F238E27FC236}">
                  <a16:creationId xmlns:a16="http://schemas.microsoft.com/office/drawing/2014/main" id="{CB37B26A-8922-CC07-96DB-2FE943CBD98D}"/>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a:extLst>
              <a:ext uri="{FF2B5EF4-FFF2-40B4-BE49-F238E27FC236}">
                <a16:creationId xmlns:a16="http://schemas.microsoft.com/office/drawing/2014/main" id="{8C83D879-F422-54B1-C8AD-9CEEFBC2ADEF}"/>
              </a:ext>
            </a:extLst>
          </p:cNvPr>
          <p:cNvGrpSpPr/>
          <p:nvPr/>
        </p:nvGrpSpPr>
        <p:grpSpPr>
          <a:xfrm>
            <a:off x="5078743" y="1138606"/>
            <a:ext cx="989829" cy="172315"/>
            <a:chOff x="0" y="0"/>
            <a:chExt cx="812800" cy="141497"/>
          </a:xfrm>
        </p:grpSpPr>
        <p:sp>
          <p:nvSpPr>
            <p:cNvPr id="29" name="Freeform 29">
              <a:extLst>
                <a:ext uri="{FF2B5EF4-FFF2-40B4-BE49-F238E27FC236}">
                  <a16:creationId xmlns:a16="http://schemas.microsoft.com/office/drawing/2014/main" id="{713974F0-C8AF-A15C-B262-761D16FD252F}"/>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a:extLst>
                <a:ext uri="{FF2B5EF4-FFF2-40B4-BE49-F238E27FC236}">
                  <a16:creationId xmlns:a16="http://schemas.microsoft.com/office/drawing/2014/main" id="{822553A9-2CC6-8993-88BF-C7AD98DCE0AC}"/>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a:extLst>
              <a:ext uri="{FF2B5EF4-FFF2-40B4-BE49-F238E27FC236}">
                <a16:creationId xmlns:a16="http://schemas.microsoft.com/office/drawing/2014/main" id="{94870869-4BEF-09C5-0F40-607EB359036E}"/>
              </a:ext>
            </a:extLst>
          </p:cNvPr>
          <p:cNvGrpSpPr/>
          <p:nvPr/>
        </p:nvGrpSpPr>
        <p:grpSpPr>
          <a:xfrm>
            <a:off x="5077869" y="1287723"/>
            <a:ext cx="989829" cy="178483"/>
            <a:chOff x="0" y="-19050"/>
            <a:chExt cx="812800" cy="146562"/>
          </a:xfrm>
        </p:grpSpPr>
        <p:sp>
          <p:nvSpPr>
            <p:cNvPr id="32" name="Freeform 32">
              <a:extLst>
                <a:ext uri="{FF2B5EF4-FFF2-40B4-BE49-F238E27FC236}">
                  <a16:creationId xmlns:a16="http://schemas.microsoft.com/office/drawing/2014/main" id="{50E0373D-8FE3-357B-D687-C2DF924658F8}"/>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a:extLst>
                <a:ext uri="{FF2B5EF4-FFF2-40B4-BE49-F238E27FC236}">
                  <a16:creationId xmlns:a16="http://schemas.microsoft.com/office/drawing/2014/main" id="{9E210473-4A4F-5014-9257-7C28F7960658}"/>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a:extLst>
              <a:ext uri="{FF2B5EF4-FFF2-40B4-BE49-F238E27FC236}">
                <a16:creationId xmlns:a16="http://schemas.microsoft.com/office/drawing/2014/main" id="{5AFCBB10-2AF7-8163-2219-6E571568379D}"/>
              </a:ext>
            </a:extLst>
          </p:cNvPr>
          <p:cNvGrpSpPr/>
          <p:nvPr/>
        </p:nvGrpSpPr>
        <p:grpSpPr>
          <a:xfrm>
            <a:off x="5572783" y="1466205"/>
            <a:ext cx="269090" cy="351147"/>
            <a:chOff x="0" y="0"/>
            <a:chExt cx="220963" cy="288345"/>
          </a:xfrm>
        </p:grpSpPr>
        <p:sp>
          <p:nvSpPr>
            <p:cNvPr id="35" name="Freeform 35">
              <a:extLst>
                <a:ext uri="{FF2B5EF4-FFF2-40B4-BE49-F238E27FC236}">
                  <a16:creationId xmlns:a16="http://schemas.microsoft.com/office/drawing/2014/main" id="{355813D8-E51D-48DA-F72E-4CC161E0FE89}"/>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a:extLst>
                <a:ext uri="{FF2B5EF4-FFF2-40B4-BE49-F238E27FC236}">
                  <a16:creationId xmlns:a16="http://schemas.microsoft.com/office/drawing/2014/main" id="{4BAC07EC-3E12-B254-95BD-2595AE54423C}"/>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a:extLst>
              <a:ext uri="{FF2B5EF4-FFF2-40B4-BE49-F238E27FC236}">
                <a16:creationId xmlns:a16="http://schemas.microsoft.com/office/drawing/2014/main" id="{FC9DA6AE-ABAB-2247-05A3-FEDFDBD20825}"/>
              </a:ext>
            </a:extLst>
          </p:cNvPr>
          <p:cNvGrpSpPr/>
          <p:nvPr/>
        </p:nvGrpSpPr>
        <p:grpSpPr>
          <a:xfrm>
            <a:off x="7026708" y="1138606"/>
            <a:ext cx="989829" cy="172315"/>
            <a:chOff x="0" y="0"/>
            <a:chExt cx="812800" cy="141497"/>
          </a:xfrm>
        </p:grpSpPr>
        <p:sp>
          <p:nvSpPr>
            <p:cNvPr id="38" name="Freeform 38">
              <a:extLst>
                <a:ext uri="{FF2B5EF4-FFF2-40B4-BE49-F238E27FC236}">
                  <a16:creationId xmlns:a16="http://schemas.microsoft.com/office/drawing/2014/main" id="{999FD666-7D29-C3A7-E497-609CDB5222B0}"/>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a:extLst>
                <a:ext uri="{FF2B5EF4-FFF2-40B4-BE49-F238E27FC236}">
                  <a16:creationId xmlns:a16="http://schemas.microsoft.com/office/drawing/2014/main" id="{AA3C9485-21D2-E1F4-156C-B9832444B462}"/>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a:extLst>
              <a:ext uri="{FF2B5EF4-FFF2-40B4-BE49-F238E27FC236}">
                <a16:creationId xmlns:a16="http://schemas.microsoft.com/office/drawing/2014/main" id="{F3BD2C15-32A0-9339-79AC-88C1ECD43281}"/>
              </a:ext>
            </a:extLst>
          </p:cNvPr>
          <p:cNvGrpSpPr/>
          <p:nvPr/>
        </p:nvGrpSpPr>
        <p:grpSpPr>
          <a:xfrm>
            <a:off x="7025834" y="1287723"/>
            <a:ext cx="989829" cy="178483"/>
            <a:chOff x="0" y="-19050"/>
            <a:chExt cx="812800" cy="146562"/>
          </a:xfrm>
        </p:grpSpPr>
        <p:sp>
          <p:nvSpPr>
            <p:cNvPr id="41" name="Freeform 41">
              <a:extLst>
                <a:ext uri="{FF2B5EF4-FFF2-40B4-BE49-F238E27FC236}">
                  <a16:creationId xmlns:a16="http://schemas.microsoft.com/office/drawing/2014/main" id="{60C35C50-51F3-0359-0C7B-68D4A8B91021}"/>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a:extLst>
                <a:ext uri="{FF2B5EF4-FFF2-40B4-BE49-F238E27FC236}">
                  <a16:creationId xmlns:a16="http://schemas.microsoft.com/office/drawing/2014/main" id="{3D9FD6C2-C71D-DF07-1CB3-5B2264B76C10}"/>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a:extLst>
              <a:ext uri="{FF2B5EF4-FFF2-40B4-BE49-F238E27FC236}">
                <a16:creationId xmlns:a16="http://schemas.microsoft.com/office/drawing/2014/main" id="{1AACC1E5-712C-D484-81E8-12ABCB273345}"/>
              </a:ext>
            </a:extLst>
          </p:cNvPr>
          <p:cNvGrpSpPr/>
          <p:nvPr/>
        </p:nvGrpSpPr>
        <p:grpSpPr>
          <a:xfrm>
            <a:off x="7748292" y="1466205"/>
            <a:ext cx="267370" cy="351147"/>
            <a:chOff x="0" y="0"/>
            <a:chExt cx="219552" cy="288345"/>
          </a:xfrm>
        </p:grpSpPr>
        <p:sp>
          <p:nvSpPr>
            <p:cNvPr id="44" name="Freeform 44">
              <a:extLst>
                <a:ext uri="{FF2B5EF4-FFF2-40B4-BE49-F238E27FC236}">
                  <a16:creationId xmlns:a16="http://schemas.microsoft.com/office/drawing/2014/main" id="{D168BD8B-B8A3-0731-CC35-96920A7D741C}"/>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a:extLst>
                <a:ext uri="{FF2B5EF4-FFF2-40B4-BE49-F238E27FC236}">
                  <a16:creationId xmlns:a16="http://schemas.microsoft.com/office/drawing/2014/main" id="{8C6AE49B-4B7B-6CDB-2C69-A53132BB2A36}"/>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a:extLst>
              <a:ext uri="{FF2B5EF4-FFF2-40B4-BE49-F238E27FC236}">
                <a16:creationId xmlns:a16="http://schemas.microsoft.com/office/drawing/2014/main" id="{AF95EC1C-EB40-A349-4888-7246CC0064DB}"/>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a:extLst>
              <a:ext uri="{FF2B5EF4-FFF2-40B4-BE49-F238E27FC236}">
                <a16:creationId xmlns:a16="http://schemas.microsoft.com/office/drawing/2014/main" id="{FED0C81C-E0F8-EFCD-3472-D2A43BD685A8}"/>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a:extLst>
              <a:ext uri="{FF2B5EF4-FFF2-40B4-BE49-F238E27FC236}">
                <a16:creationId xmlns:a16="http://schemas.microsoft.com/office/drawing/2014/main" id="{A379E224-A8D7-4A03-511F-1E484360C33E}"/>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a:extLst>
              <a:ext uri="{FF2B5EF4-FFF2-40B4-BE49-F238E27FC236}">
                <a16:creationId xmlns:a16="http://schemas.microsoft.com/office/drawing/2014/main" id="{9F505CED-260A-836F-B515-BA54BAF590A8}"/>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a:extLst>
              <a:ext uri="{FF2B5EF4-FFF2-40B4-BE49-F238E27FC236}">
                <a16:creationId xmlns:a16="http://schemas.microsoft.com/office/drawing/2014/main" id="{A85DD310-6A66-8F7B-1624-1AEBB8D592E7}"/>
              </a:ext>
            </a:extLst>
          </p:cNvPr>
          <p:cNvSpPr txBox="1"/>
          <p:nvPr/>
        </p:nvSpPr>
        <p:spPr>
          <a:xfrm>
            <a:off x="2511810" y="2326164"/>
            <a:ext cx="4120381"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Can we optimize </a:t>
            </a:r>
            <a:r>
              <a:rPr lang="en-US" sz="2600" b="1" i="1" dirty="0">
                <a:solidFill>
                  <a:srgbClr val="FFBD58"/>
                </a:solidFill>
                <a:latin typeface="+mn-lt"/>
                <a:ea typeface="Canva Sans Bold"/>
                <a:cs typeface="Canva Sans Bold"/>
                <a:sym typeface="Canva Sans Bold"/>
              </a:rPr>
              <a:t>further</a:t>
            </a:r>
            <a:r>
              <a:rPr lang="en-US" sz="2600" b="1" dirty="0">
                <a:solidFill>
                  <a:schemeClr val="bg1"/>
                </a:solidFill>
                <a:latin typeface="+mn-lt"/>
                <a:ea typeface="Canva Sans Bold"/>
                <a:cs typeface="Canva Sans Bold"/>
                <a:sym typeface="Canva Sans Bold"/>
              </a:rPr>
              <a:t> ?</a:t>
            </a:r>
          </a:p>
        </p:txBody>
      </p:sp>
      <p:sp>
        <p:nvSpPr>
          <p:cNvPr id="59" name="Freeform 8">
            <a:extLst>
              <a:ext uri="{FF2B5EF4-FFF2-40B4-BE49-F238E27FC236}">
                <a16:creationId xmlns:a16="http://schemas.microsoft.com/office/drawing/2014/main" id="{8ED860D2-DBE3-ED9B-AA98-FC76A7987243}"/>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9">
            <a:extLst>
              <a:ext uri="{FF2B5EF4-FFF2-40B4-BE49-F238E27FC236}">
                <a16:creationId xmlns:a16="http://schemas.microsoft.com/office/drawing/2014/main" id="{8860F78C-429E-7E68-D1FF-0B7DF4F2E29D}"/>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10">
            <a:extLst>
              <a:ext uri="{FF2B5EF4-FFF2-40B4-BE49-F238E27FC236}">
                <a16:creationId xmlns:a16="http://schemas.microsoft.com/office/drawing/2014/main" id="{DA28BC92-7C14-E2A0-D6E7-80FAF77C27A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29">
            <a:extLst>
              <a:ext uri="{FF2B5EF4-FFF2-40B4-BE49-F238E27FC236}">
                <a16:creationId xmlns:a16="http://schemas.microsoft.com/office/drawing/2014/main" id="{2B4C8878-5038-A796-68F1-3649D0F9DB6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30">
            <a:extLst>
              <a:ext uri="{FF2B5EF4-FFF2-40B4-BE49-F238E27FC236}">
                <a16:creationId xmlns:a16="http://schemas.microsoft.com/office/drawing/2014/main" id="{622D68DC-3661-BED3-9D17-EA4DF2D7DB7C}"/>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39">
            <a:extLst>
              <a:ext uri="{FF2B5EF4-FFF2-40B4-BE49-F238E27FC236}">
                <a16:creationId xmlns:a16="http://schemas.microsoft.com/office/drawing/2014/main" id="{5178BFDC-D561-1EBA-8DCD-AFE6A8ADF80A}"/>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0">
            <a:extLst>
              <a:ext uri="{FF2B5EF4-FFF2-40B4-BE49-F238E27FC236}">
                <a16:creationId xmlns:a16="http://schemas.microsoft.com/office/drawing/2014/main" id="{E37C868F-9B90-0E9B-2090-3FB0D096ADC0}"/>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41">
            <a:extLst>
              <a:ext uri="{FF2B5EF4-FFF2-40B4-BE49-F238E27FC236}">
                <a16:creationId xmlns:a16="http://schemas.microsoft.com/office/drawing/2014/main" id="{53A39BA7-9939-018A-A53B-21336249BB4B}"/>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extLst>
      <p:ext uri="{BB962C8B-B14F-4D97-AF65-F5344CB8AC3E}">
        <p14:creationId xmlns:p14="http://schemas.microsoft.com/office/powerpoint/2010/main" val="278542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5B112-C51F-99F4-9BEA-4B9DA9298654}"/>
              </a:ext>
            </a:extLst>
          </p:cNvPr>
          <p:cNvPicPr>
            <a:picLocks noChangeAspect="1"/>
          </p:cNvPicPr>
          <p:nvPr/>
        </p:nvPicPr>
        <p:blipFill>
          <a:blip r:embed="rId2"/>
          <a:stretch>
            <a:fillRect/>
          </a:stretch>
        </p:blipFill>
        <p:spPr>
          <a:xfrm>
            <a:off x="610110" y="687977"/>
            <a:ext cx="8225594" cy="2890520"/>
          </a:xfrm>
          <a:prstGeom prst="rect">
            <a:avLst/>
          </a:prstGeom>
        </p:spPr>
      </p:pic>
      <p:sp>
        <p:nvSpPr>
          <p:cNvPr id="3" name="TextBox 2">
            <a:extLst>
              <a:ext uri="{FF2B5EF4-FFF2-40B4-BE49-F238E27FC236}">
                <a16:creationId xmlns:a16="http://schemas.microsoft.com/office/drawing/2014/main" id="{D3B2BE69-DD60-17F1-C128-80CDC4813432}"/>
              </a:ext>
            </a:extLst>
          </p:cNvPr>
          <p:cNvSpPr txBox="1"/>
          <p:nvPr/>
        </p:nvSpPr>
        <p:spPr>
          <a:xfrm>
            <a:off x="1567543" y="3095600"/>
            <a:ext cx="1088760" cy="230832"/>
          </a:xfrm>
          <a:prstGeom prst="rect">
            <a:avLst/>
          </a:prstGeom>
          <a:noFill/>
        </p:spPr>
        <p:txBody>
          <a:bodyPr wrap="none" rtlCol="0">
            <a:spAutoFit/>
          </a:bodyPr>
          <a:lstStyle/>
          <a:p>
            <a:r>
              <a:rPr lang="en-US" sz="900" dirty="0">
                <a:solidFill>
                  <a:srgbClr val="243A5B"/>
                </a:solidFill>
              </a:rPr>
              <a:t>Sequence Length</a:t>
            </a:r>
          </a:p>
        </p:txBody>
      </p:sp>
      <p:sp>
        <p:nvSpPr>
          <p:cNvPr id="6" name="TextBox 5">
            <a:extLst>
              <a:ext uri="{FF2B5EF4-FFF2-40B4-BE49-F238E27FC236}">
                <a16:creationId xmlns:a16="http://schemas.microsoft.com/office/drawing/2014/main" id="{DBA79227-1FB2-448C-9F5F-3ADBBBB60BEA}"/>
              </a:ext>
            </a:extLst>
          </p:cNvPr>
          <p:cNvSpPr txBox="1"/>
          <p:nvPr/>
        </p:nvSpPr>
        <p:spPr>
          <a:xfrm>
            <a:off x="3827417" y="3095600"/>
            <a:ext cx="1088760" cy="230832"/>
          </a:xfrm>
          <a:prstGeom prst="rect">
            <a:avLst/>
          </a:prstGeom>
          <a:noFill/>
        </p:spPr>
        <p:txBody>
          <a:bodyPr wrap="none" rtlCol="0">
            <a:spAutoFit/>
          </a:bodyPr>
          <a:lstStyle/>
          <a:p>
            <a:r>
              <a:rPr lang="en-US" sz="900" dirty="0">
                <a:solidFill>
                  <a:srgbClr val="243A5B"/>
                </a:solidFill>
              </a:rPr>
              <a:t>Sequence Length</a:t>
            </a:r>
          </a:p>
        </p:txBody>
      </p:sp>
      <p:sp>
        <p:nvSpPr>
          <p:cNvPr id="7" name="TextBox 6">
            <a:extLst>
              <a:ext uri="{FF2B5EF4-FFF2-40B4-BE49-F238E27FC236}">
                <a16:creationId xmlns:a16="http://schemas.microsoft.com/office/drawing/2014/main" id="{6D2DB111-EDCF-FAF1-1039-BEE44D09E395}"/>
              </a:ext>
            </a:extLst>
          </p:cNvPr>
          <p:cNvSpPr txBox="1"/>
          <p:nvPr/>
        </p:nvSpPr>
        <p:spPr>
          <a:xfrm>
            <a:off x="6087291" y="3095600"/>
            <a:ext cx="1088760" cy="230832"/>
          </a:xfrm>
          <a:prstGeom prst="rect">
            <a:avLst/>
          </a:prstGeom>
          <a:noFill/>
        </p:spPr>
        <p:txBody>
          <a:bodyPr wrap="none" rtlCol="0">
            <a:spAutoFit/>
          </a:bodyPr>
          <a:lstStyle/>
          <a:p>
            <a:r>
              <a:rPr lang="en-US" sz="900" dirty="0">
                <a:solidFill>
                  <a:srgbClr val="243A5B"/>
                </a:solidFill>
              </a:rPr>
              <a:t>Sequence Length</a:t>
            </a:r>
          </a:p>
        </p:txBody>
      </p:sp>
    </p:spTree>
    <p:extLst>
      <p:ext uri="{BB962C8B-B14F-4D97-AF65-F5344CB8AC3E}">
        <p14:creationId xmlns:p14="http://schemas.microsoft.com/office/powerpoint/2010/main" val="3993735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8" name="Freeform 8">
            <a:extLst>
              <a:ext uri="{FF2B5EF4-FFF2-40B4-BE49-F238E27FC236}">
                <a16:creationId xmlns:a16="http://schemas.microsoft.com/office/drawing/2014/main" id="{C9CDD9D1-5C50-D26E-E08E-F92D90FFA0A9}"/>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9" name="Freeform 9">
            <a:extLst>
              <a:ext uri="{FF2B5EF4-FFF2-40B4-BE49-F238E27FC236}">
                <a16:creationId xmlns:a16="http://schemas.microsoft.com/office/drawing/2014/main" id="{D7205D8A-63D7-16A6-556B-C3CF2BC3ABA4}"/>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10">
            <a:extLst>
              <a:ext uri="{FF2B5EF4-FFF2-40B4-BE49-F238E27FC236}">
                <a16:creationId xmlns:a16="http://schemas.microsoft.com/office/drawing/2014/main" id="{B253C178-EE78-FCF4-3EB4-181CAD672143}"/>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29">
            <a:extLst>
              <a:ext uri="{FF2B5EF4-FFF2-40B4-BE49-F238E27FC236}">
                <a16:creationId xmlns:a16="http://schemas.microsoft.com/office/drawing/2014/main" id="{1566406C-C734-F8B4-FFCF-43C69BECA5BE}"/>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30">
            <a:extLst>
              <a:ext uri="{FF2B5EF4-FFF2-40B4-BE49-F238E27FC236}">
                <a16:creationId xmlns:a16="http://schemas.microsoft.com/office/drawing/2014/main" id="{723B4EAB-EEB2-29B8-7F35-0939E4204CC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3" name="Freeform 39">
            <a:extLst>
              <a:ext uri="{FF2B5EF4-FFF2-40B4-BE49-F238E27FC236}">
                <a16:creationId xmlns:a16="http://schemas.microsoft.com/office/drawing/2014/main" id="{33D9A61D-7AC7-F6EA-1BE2-8B09FE2B8E6C}"/>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40">
            <a:extLst>
              <a:ext uri="{FF2B5EF4-FFF2-40B4-BE49-F238E27FC236}">
                <a16:creationId xmlns:a16="http://schemas.microsoft.com/office/drawing/2014/main" id="{438B2D83-6A19-5AF0-F28A-2BAEF60CF18F}"/>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1">
            <a:extLst>
              <a:ext uri="{FF2B5EF4-FFF2-40B4-BE49-F238E27FC236}">
                <a16:creationId xmlns:a16="http://schemas.microsoft.com/office/drawing/2014/main" id="{2E37C597-DDC5-416A-2459-309A2397C536}"/>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3496890" y="2788762"/>
            <a:ext cx="2194099" cy="157159"/>
          </a:xfrm>
          <a:prstGeom prst="rect">
            <a:avLst/>
          </a:prstGeom>
        </p:spPr>
        <p:txBody>
          <a:bodyPr lIns="0" tIns="0" rIns="0" bIns="0" rtlCol="0" anchor="t">
            <a:spAutoFit/>
          </a:bodyPr>
          <a:lstStyle/>
          <a:p>
            <a:pPr algn="ctr">
              <a:lnSpc>
                <a:spcPts val="1330"/>
              </a:lnSpc>
              <a:spcBef>
                <a:spcPct val="0"/>
              </a:spcBef>
            </a:pPr>
            <a:r>
              <a:rPr lang="en-US" sz="949" dirty="0">
                <a:solidFill>
                  <a:srgbClr val="38B6FF"/>
                </a:solidFill>
                <a:latin typeface="+mn-lt"/>
                <a:ea typeface="Canva Sans"/>
                <a:cs typeface="Canva Sans"/>
                <a:sym typeface="Canva Sans"/>
              </a:rPr>
              <a:t>optimizer state </a:t>
            </a:r>
            <a:r>
              <a:rPr lang="en-US" sz="949" dirty="0">
                <a:solidFill>
                  <a:schemeClr val="bg1"/>
                </a:solidFill>
                <a:latin typeface="+mn-lt"/>
                <a:ea typeface="Canva Sans"/>
                <a:cs typeface="Canva Sans"/>
                <a:sym typeface="Canva Sans"/>
              </a:rPr>
              <a:t>+ </a:t>
            </a:r>
            <a:r>
              <a:rPr lang="en-US" sz="949" dirty="0">
                <a:solidFill>
                  <a:srgbClr val="FFBD58"/>
                </a:solidFill>
                <a:latin typeface="+mn-lt"/>
                <a:ea typeface="Canva Sans"/>
                <a:cs typeface="Canva Sans"/>
                <a:sym typeface="Canva Sans"/>
              </a:rPr>
              <a:t>gradient </a:t>
            </a:r>
            <a:r>
              <a:rPr lang="en-US" sz="949" dirty="0">
                <a:solidFill>
                  <a:schemeClr val="bg1"/>
                </a:solidFill>
                <a:latin typeface="+mn-lt"/>
                <a:ea typeface="Canva Sans"/>
                <a:cs typeface="Canva Sans"/>
                <a:sym typeface="Canva Sans"/>
              </a:rPr>
              <a:t>partitioning</a:t>
            </a:r>
          </a:p>
        </p:txBody>
      </p:sp>
      <p:sp>
        <p:nvSpPr>
          <p:cNvPr id="52" name="TextBox 50">
            <a:extLst>
              <a:ext uri="{FF2B5EF4-FFF2-40B4-BE49-F238E27FC236}">
                <a16:creationId xmlns:a16="http://schemas.microsoft.com/office/drawing/2014/main" id="{2A29AA75-D29E-8EAD-8AF7-20E2CA52AB87}"/>
              </a:ext>
            </a:extLst>
          </p:cNvPr>
          <p:cNvSpPr txBox="1"/>
          <p:nvPr/>
        </p:nvSpPr>
        <p:spPr>
          <a:xfrm>
            <a:off x="3778765" y="2334663"/>
            <a:ext cx="1572078" cy="422167"/>
          </a:xfrm>
          <a:prstGeom prst="rect">
            <a:avLst/>
          </a:prstGeom>
        </p:spPr>
        <p:txBody>
          <a:bodyPr wrap="square"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ZeRO-2</a:t>
            </a:r>
          </a:p>
        </p:txBody>
      </p:sp>
      <p:sp>
        <p:nvSpPr>
          <p:cNvPr id="61" name="Freeform 8">
            <a:extLst>
              <a:ext uri="{FF2B5EF4-FFF2-40B4-BE49-F238E27FC236}">
                <a16:creationId xmlns:a16="http://schemas.microsoft.com/office/drawing/2014/main" id="{3B7CA664-1A52-B2CE-6B93-ADD5F5194348}"/>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9">
            <a:extLst>
              <a:ext uri="{FF2B5EF4-FFF2-40B4-BE49-F238E27FC236}">
                <a16:creationId xmlns:a16="http://schemas.microsoft.com/office/drawing/2014/main" id="{6B2E2335-68F7-9B45-00ED-BA4206118DA2}"/>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10">
            <a:extLst>
              <a:ext uri="{FF2B5EF4-FFF2-40B4-BE49-F238E27FC236}">
                <a16:creationId xmlns:a16="http://schemas.microsoft.com/office/drawing/2014/main" id="{F91DE524-2D65-8931-815D-67E9532715B4}"/>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4" name="Freeform 29">
            <a:extLst>
              <a:ext uri="{FF2B5EF4-FFF2-40B4-BE49-F238E27FC236}">
                <a16:creationId xmlns:a16="http://schemas.microsoft.com/office/drawing/2014/main" id="{C5522F34-5B71-414C-4BAD-82DB07D32F17}"/>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5" name="Freeform 30">
            <a:extLst>
              <a:ext uri="{FF2B5EF4-FFF2-40B4-BE49-F238E27FC236}">
                <a16:creationId xmlns:a16="http://schemas.microsoft.com/office/drawing/2014/main" id="{581812DD-345B-0D3E-5D48-69BEA8373FC6}"/>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39">
            <a:extLst>
              <a:ext uri="{FF2B5EF4-FFF2-40B4-BE49-F238E27FC236}">
                <a16:creationId xmlns:a16="http://schemas.microsoft.com/office/drawing/2014/main" id="{5F65817C-4865-DDFC-F35F-27E07F454825}"/>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7" name="Freeform 40">
            <a:extLst>
              <a:ext uri="{FF2B5EF4-FFF2-40B4-BE49-F238E27FC236}">
                <a16:creationId xmlns:a16="http://schemas.microsoft.com/office/drawing/2014/main" id="{36539F47-1058-C7CA-92F1-E47767BC01B4}"/>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8" name="Freeform 41">
            <a:extLst>
              <a:ext uri="{FF2B5EF4-FFF2-40B4-BE49-F238E27FC236}">
                <a16:creationId xmlns:a16="http://schemas.microsoft.com/office/drawing/2014/main" id="{4D68F03C-6A20-6A1F-92A0-C9DA180801CE}"/>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2363465" y="2326164"/>
            <a:ext cx="4417070"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Can we </a:t>
            </a:r>
            <a:r>
              <a:rPr lang="en-US" sz="2600" b="1" i="1" dirty="0">
                <a:solidFill>
                  <a:srgbClr val="FFBD58"/>
                </a:solidFill>
                <a:latin typeface="+mn-lt"/>
                <a:ea typeface="Canva Sans Bold Italics"/>
                <a:cs typeface="Canva Sans Bold Italics"/>
                <a:sym typeface="Canva Sans Bold Italics"/>
              </a:rPr>
              <a:t>still</a:t>
            </a:r>
            <a:r>
              <a:rPr lang="en-US" sz="2600" b="1" dirty="0">
                <a:solidFill>
                  <a:schemeClr val="bg1"/>
                </a:solidFill>
                <a:latin typeface="+mn-lt"/>
                <a:ea typeface="Canva Sans Bold"/>
                <a:cs typeface="Canva Sans Bold"/>
                <a:sym typeface="Canva Sans Bold"/>
              </a:rPr>
              <a:t> optimize more?</a:t>
            </a:r>
          </a:p>
        </p:txBody>
      </p:sp>
      <p:sp>
        <p:nvSpPr>
          <p:cNvPr id="59" name="Freeform 8">
            <a:extLst>
              <a:ext uri="{FF2B5EF4-FFF2-40B4-BE49-F238E27FC236}">
                <a16:creationId xmlns:a16="http://schemas.microsoft.com/office/drawing/2014/main" id="{EA6B6A55-6CB0-220C-C9F2-B061E0A8CFF5}"/>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9">
            <a:extLst>
              <a:ext uri="{FF2B5EF4-FFF2-40B4-BE49-F238E27FC236}">
                <a16:creationId xmlns:a16="http://schemas.microsoft.com/office/drawing/2014/main" id="{0B0D2A7D-F150-0CC5-5CA9-84A16A3E5204}"/>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10">
            <a:extLst>
              <a:ext uri="{FF2B5EF4-FFF2-40B4-BE49-F238E27FC236}">
                <a16:creationId xmlns:a16="http://schemas.microsoft.com/office/drawing/2014/main" id="{124ACFD3-05C6-192F-0994-9123FD9300D6}"/>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29">
            <a:extLst>
              <a:ext uri="{FF2B5EF4-FFF2-40B4-BE49-F238E27FC236}">
                <a16:creationId xmlns:a16="http://schemas.microsoft.com/office/drawing/2014/main" id="{9CB10F8B-4237-DEC7-A88E-3DAC155C2BD8}"/>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30">
            <a:extLst>
              <a:ext uri="{FF2B5EF4-FFF2-40B4-BE49-F238E27FC236}">
                <a16:creationId xmlns:a16="http://schemas.microsoft.com/office/drawing/2014/main" id="{EA95379C-3C0B-4631-6F76-494C6EE6B779}"/>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39">
            <a:extLst>
              <a:ext uri="{FF2B5EF4-FFF2-40B4-BE49-F238E27FC236}">
                <a16:creationId xmlns:a16="http://schemas.microsoft.com/office/drawing/2014/main" id="{DBAE0534-1EE3-06DA-2796-3B629387CB02}"/>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0">
            <a:extLst>
              <a:ext uri="{FF2B5EF4-FFF2-40B4-BE49-F238E27FC236}">
                <a16:creationId xmlns:a16="http://schemas.microsoft.com/office/drawing/2014/main" id="{6572258E-DBF2-0354-9961-EC8AF6A47B53}"/>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41">
            <a:extLst>
              <a:ext uri="{FF2B5EF4-FFF2-40B4-BE49-F238E27FC236}">
                <a16:creationId xmlns:a16="http://schemas.microsoft.com/office/drawing/2014/main" id="{94A81581-90BA-3097-2E41-45A4FD24C428}"/>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244964" cy="172315"/>
            <a:chOff x="0" y="0"/>
            <a:chExt cx="201152" cy="141497"/>
          </a:xfrm>
        </p:grpSpPr>
        <p:sp>
          <p:nvSpPr>
            <p:cNvPr id="11" name="Freeform 11"/>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388107" y="1138606"/>
            <a:ext cx="244724" cy="172315"/>
            <a:chOff x="0" y="0"/>
            <a:chExt cx="200955" cy="141497"/>
          </a:xfrm>
        </p:grpSpPr>
        <p:sp>
          <p:nvSpPr>
            <p:cNvPr id="20" name="Freeform 20"/>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572783" y="1138606"/>
            <a:ext cx="269090" cy="172315"/>
            <a:chOff x="0" y="0"/>
            <a:chExt cx="220963" cy="141497"/>
          </a:xfrm>
        </p:grpSpPr>
        <p:sp>
          <p:nvSpPr>
            <p:cNvPr id="29" name="Freeform 29"/>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748292" y="1138606"/>
            <a:ext cx="268244" cy="172315"/>
            <a:chOff x="0" y="0"/>
            <a:chExt cx="220269" cy="141497"/>
          </a:xfrm>
        </p:grpSpPr>
        <p:sp>
          <p:nvSpPr>
            <p:cNvPr id="38" name="Freeform 38"/>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8" name="Freeform 8">
            <a:extLst>
              <a:ext uri="{FF2B5EF4-FFF2-40B4-BE49-F238E27FC236}">
                <a16:creationId xmlns:a16="http://schemas.microsoft.com/office/drawing/2014/main" id="{65E0C40B-07F8-AFF0-F16E-CCE95DAF1488}"/>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9" name="Freeform 9">
            <a:extLst>
              <a:ext uri="{FF2B5EF4-FFF2-40B4-BE49-F238E27FC236}">
                <a16:creationId xmlns:a16="http://schemas.microsoft.com/office/drawing/2014/main" id="{F4AC37E4-9F62-F557-3074-93AB04DA32F9}"/>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10">
            <a:extLst>
              <a:ext uri="{FF2B5EF4-FFF2-40B4-BE49-F238E27FC236}">
                <a16:creationId xmlns:a16="http://schemas.microsoft.com/office/drawing/2014/main" id="{F6E0790A-3F93-4B6A-3AA1-07DF26AAAD07}"/>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29">
            <a:extLst>
              <a:ext uri="{FF2B5EF4-FFF2-40B4-BE49-F238E27FC236}">
                <a16:creationId xmlns:a16="http://schemas.microsoft.com/office/drawing/2014/main" id="{45314304-9278-D261-6302-6D7EFDC9B65B}"/>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30">
            <a:extLst>
              <a:ext uri="{FF2B5EF4-FFF2-40B4-BE49-F238E27FC236}">
                <a16:creationId xmlns:a16="http://schemas.microsoft.com/office/drawing/2014/main" id="{C32D9F0B-0262-C883-372A-1F7BD4D66FB3}"/>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3" name="Freeform 39">
            <a:extLst>
              <a:ext uri="{FF2B5EF4-FFF2-40B4-BE49-F238E27FC236}">
                <a16:creationId xmlns:a16="http://schemas.microsoft.com/office/drawing/2014/main" id="{A195614B-C7C5-D6C6-E674-5DE2116273F8}"/>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40">
            <a:extLst>
              <a:ext uri="{FF2B5EF4-FFF2-40B4-BE49-F238E27FC236}">
                <a16:creationId xmlns:a16="http://schemas.microsoft.com/office/drawing/2014/main" id="{98714B34-9DA3-8DA8-6755-8DB88B2199E3}"/>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1">
            <a:extLst>
              <a:ext uri="{FF2B5EF4-FFF2-40B4-BE49-F238E27FC236}">
                <a16:creationId xmlns:a16="http://schemas.microsoft.com/office/drawing/2014/main" id="{B319B837-3FC7-8FA1-FBC3-2CF4894610B5}"/>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244964" cy="172315"/>
            <a:chOff x="0" y="0"/>
            <a:chExt cx="201152" cy="141497"/>
          </a:xfrm>
        </p:grpSpPr>
        <p:sp>
          <p:nvSpPr>
            <p:cNvPr id="11" name="Freeform 11"/>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388107" y="1138606"/>
            <a:ext cx="244724" cy="172315"/>
            <a:chOff x="0" y="0"/>
            <a:chExt cx="200955" cy="141497"/>
          </a:xfrm>
        </p:grpSpPr>
        <p:sp>
          <p:nvSpPr>
            <p:cNvPr id="20" name="Freeform 20"/>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572783" y="1138606"/>
            <a:ext cx="269090" cy="172315"/>
            <a:chOff x="0" y="0"/>
            <a:chExt cx="220963" cy="141497"/>
          </a:xfrm>
        </p:grpSpPr>
        <p:sp>
          <p:nvSpPr>
            <p:cNvPr id="29" name="Freeform 29"/>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748292" y="1138606"/>
            <a:ext cx="268244" cy="172315"/>
            <a:chOff x="0" y="0"/>
            <a:chExt cx="220269" cy="141497"/>
          </a:xfrm>
        </p:grpSpPr>
        <p:sp>
          <p:nvSpPr>
            <p:cNvPr id="38" name="Freeform 38"/>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3109392" y="2788762"/>
            <a:ext cx="2925217" cy="157159"/>
          </a:xfrm>
          <a:prstGeom prst="rect">
            <a:avLst/>
          </a:prstGeom>
        </p:spPr>
        <p:txBody>
          <a:bodyPr lIns="0" tIns="0" rIns="0" bIns="0" rtlCol="0" anchor="t">
            <a:spAutoFit/>
          </a:bodyPr>
          <a:lstStyle/>
          <a:p>
            <a:pPr algn="ctr">
              <a:lnSpc>
                <a:spcPts val="1330"/>
              </a:lnSpc>
              <a:spcBef>
                <a:spcPct val="0"/>
              </a:spcBef>
            </a:pPr>
            <a:r>
              <a:rPr lang="en-US" sz="949" dirty="0">
                <a:solidFill>
                  <a:srgbClr val="38B6FF"/>
                </a:solidFill>
                <a:latin typeface="Canva Sans"/>
                <a:ea typeface="Canva Sans"/>
                <a:cs typeface="Canva Sans"/>
                <a:sym typeface="Canva Sans"/>
              </a:rPr>
              <a:t>optimizer state </a:t>
            </a:r>
            <a:r>
              <a:rPr lang="en-US" sz="949" dirty="0">
                <a:solidFill>
                  <a:schemeClr val="bg1"/>
                </a:solidFill>
                <a:latin typeface="Canva Sans"/>
                <a:ea typeface="Canva Sans"/>
                <a:cs typeface="Canva Sans"/>
                <a:sym typeface="Canva Sans"/>
              </a:rPr>
              <a:t>+ </a:t>
            </a:r>
            <a:r>
              <a:rPr lang="en-US" sz="949" dirty="0">
                <a:solidFill>
                  <a:srgbClr val="FFBD58"/>
                </a:solidFill>
                <a:latin typeface="Canva Sans"/>
                <a:ea typeface="Canva Sans"/>
                <a:cs typeface="Canva Sans"/>
                <a:sym typeface="Canva Sans"/>
              </a:rPr>
              <a:t>gradient</a:t>
            </a:r>
            <a:r>
              <a:rPr lang="en-US" sz="949" dirty="0">
                <a:solidFill>
                  <a:schemeClr val="bg1"/>
                </a:solidFill>
                <a:latin typeface="Canva Sans"/>
                <a:ea typeface="Canva Sans"/>
                <a:cs typeface="Canva Sans"/>
                <a:sym typeface="Canva Sans"/>
              </a:rPr>
              <a:t> + </a:t>
            </a:r>
            <a:r>
              <a:rPr lang="en-US" sz="949" dirty="0">
                <a:solidFill>
                  <a:srgbClr val="92D050"/>
                </a:solidFill>
                <a:latin typeface="+mn-lt"/>
                <a:ea typeface="Canva Sans"/>
                <a:cs typeface="Canva Sans"/>
                <a:sym typeface="Canva Sans"/>
              </a:rPr>
              <a:t>parameter</a:t>
            </a:r>
            <a:r>
              <a:rPr lang="en-US" sz="949" dirty="0">
                <a:solidFill>
                  <a:schemeClr val="bg1"/>
                </a:solidFill>
                <a:latin typeface="Canva Sans"/>
                <a:ea typeface="Canva Sans"/>
                <a:cs typeface="Canva Sans"/>
                <a:sym typeface="Canva Sans"/>
              </a:rPr>
              <a:t> partitioning</a:t>
            </a:r>
          </a:p>
        </p:txBody>
      </p:sp>
      <p:sp>
        <p:nvSpPr>
          <p:cNvPr id="52" name="TextBox 50">
            <a:extLst>
              <a:ext uri="{FF2B5EF4-FFF2-40B4-BE49-F238E27FC236}">
                <a16:creationId xmlns:a16="http://schemas.microsoft.com/office/drawing/2014/main" id="{FDD3F77E-F237-BCF1-A484-DAB14181E51D}"/>
              </a:ext>
            </a:extLst>
          </p:cNvPr>
          <p:cNvSpPr txBox="1"/>
          <p:nvPr/>
        </p:nvSpPr>
        <p:spPr>
          <a:xfrm>
            <a:off x="3778765" y="2334663"/>
            <a:ext cx="1572078" cy="422167"/>
          </a:xfrm>
          <a:prstGeom prst="rect">
            <a:avLst/>
          </a:prstGeom>
        </p:spPr>
        <p:txBody>
          <a:bodyPr wrap="square"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ZeRO-3</a:t>
            </a:r>
          </a:p>
        </p:txBody>
      </p:sp>
      <p:sp>
        <p:nvSpPr>
          <p:cNvPr id="61" name="Freeform 8">
            <a:extLst>
              <a:ext uri="{FF2B5EF4-FFF2-40B4-BE49-F238E27FC236}">
                <a16:creationId xmlns:a16="http://schemas.microsoft.com/office/drawing/2014/main" id="{06F26EE2-4785-3CD9-2533-CDC1A08403FC}"/>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9">
            <a:extLst>
              <a:ext uri="{FF2B5EF4-FFF2-40B4-BE49-F238E27FC236}">
                <a16:creationId xmlns:a16="http://schemas.microsoft.com/office/drawing/2014/main" id="{B508837F-D5A3-708B-4454-2DD8D5B78096}"/>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10">
            <a:extLst>
              <a:ext uri="{FF2B5EF4-FFF2-40B4-BE49-F238E27FC236}">
                <a16:creationId xmlns:a16="http://schemas.microsoft.com/office/drawing/2014/main" id="{DF442CD5-62C8-FF5B-104D-C6306C7D7CD7}"/>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4" name="Freeform 29">
            <a:extLst>
              <a:ext uri="{FF2B5EF4-FFF2-40B4-BE49-F238E27FC236}">
                <a16:creationId xmlns:a16="http://schemas.microsoft.com/office/drawing/2014/main" id="{A441ADE0-DE1D-21CE-FE8B-8EE3F6083D9F}"/>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5" name="Freeform 30">
            <a:extLst>
              <a:ext uri="{FF2B5EF4-FFF2-40B4-BE49-F238E27FC236}">
                <a16:creationId xmlns:a16="http://schemas.microsoft.com/office/drawing/2014/main" id="{54FE81B8-2778-8344-770B-DEDDC4DC0CFB}"/>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39">
            <a:extLst>
              <a:ext uri="{FF2B5EF4-FFF2-40B4-BE49-F238E27FC236}">
                <a16:creationId xmlns:a16="http://schemas.microsoft.com/office/drawing/2014/main" id="{3BD61E27-B86A-4693-02B0-068D99F433DF}"/>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7" name="Freeform 40">
            <a:extLst>
              <a:ext uri="{FF2B5EF4-FFF2-40B4-BE49-F238E27FC236}">
                <a16:creationId xmlns:a16="http://schemas.microsoft.com/office/drawing/2014/main" id="{BB1EFAC3-2EC0-CCAC-89FA-88142E83937D}"/>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8" name="Freeform 41">
            <a:extLst>
              <a:ext uri="{FF2B5EF4-FFF2-40B4-BE49-F238E27FC236}">
                <a16:creationId xmlns:a16="http://schemas.microsoft.com/office/drawing/2014/main" id="{AEF91CE6-1791-E3BD-E291-552D9F98397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A03A7-5304-0060-6B43-E7B5076D13C5}"/>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8FCBD884-DFFC-42C7-024A-8DFA65F9EB32}"/>
              </a:ext>
            </a:extLst>
          </p:cNvPr>
          <p:cNvGrpSpPr/>
          <p:nvPr/>
        </p:nvGrpSpPr>
        <p:grpSpPr>
          <a:xfrm>
            <a:off x="1186472" y="1138606"/>
            <a:ext cx="244964" cy="172315"/>
            <a:chOff x="0" y="0"/>
            <a:chExt cx="201152" cy="141497"/>
          </a:xfrm>
        </p:grpSpPr>
        <p:sp>
          <p:nvSpPr>
            <p:cNvPr id="11" name="Freeform 11">
              <a:extLst>
                <a:ext uri="{FF2B5EF4-FFF2-40B4-BE49-F238E27FC236}">
                  <a16:creationId xmlns:a16="http://schemas.microsoft.com/office/drawing/2014/main" id="{4A60C5DD-9A4F-0AEA-698F-A53A606117CA}"/>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a:extLst>
                <a:ext uri="{FF2B5EF4-FFF2-40B4-BE49-F238E27FC236}">
                  <a16:creationId xmlns:a16="http://schemas.microsoft.com/office/drawing/2014/main" id="{8DBDAD7A-24BC-0176-06C6-C4F43EB5E2C3}"/>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3" name="Group 13">
            <a:extLst>
              <a:ext uri="{FF2B5EF4-FFF2-40B4-BE49-F238E27FC236}">
                <a16:creationId xmlns:a16="http://schemas.microsoft.com/office/drawing/2014/main" id="{047D2610-9EC9-EE8D-8461-A3F20367F428}"/>
              </a:ext>
            </a:extLst>
          </p:cNvPr>
          <p:cNvGrpSpPr/>
          <p:nvPr/>
        </p:nvGrpSpPr>
        <p:grpSpPr>
          <a:xfrm>
            <a:off x="1185598" y="1310922"/>
            <a:ext cx="245838" cy="155284"/>
            <a:chOff x="0" y="0"/>
            <a:chExt cx="201870" cy="127512"/>
          </a:xfrm>
        </p:grpSpPr>
        <p:sp>
          <p:nvSpPr>
            <p:cNvPr id="14" name="Freeform 14">
              <a:extLst>
                <a:ext uri="{FF2B5EF4-FFF2-40B4-BE49-F238E27FC236}">
                  <a16:creationId xmlns:a16="http://schemas.microsoft.com/office/drawing/2014/main" id="{8C4302DC-1F2D-D719-CF65-D82811413010}"/>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a:extLst>
                <a:ext uri="{FF2B5EF4-FFF2-40B4-BE49-F238E27FC236}">
                  <a16:creationId xmlns:a16="http://schemas.microsoft.com/office/drawing/2014/main" id="{50E48B77-8E32-229B-4C91-FF33653B98B4}"/>
                </a:ext>
              </a:extLst>
            </p:cNvPr>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a:extLst>
              <a:ext uri="{FF2B5EF4-FFF2-40B4-BE49-F238E27FC236}">
                <a16:creationId xmlns:a16="http://schemas.microsoft.com/office/drawing/2014/main" id="{B0CF9266-804A-9F3F-EBC1-BD6A4D8EA44A}"/>
              </a:ext>
            </a:extLst>
          </p:cNvPr>
          <p:cNvGrpSpPr/>
          <p:nvPr/>
        </p:nvGrpSpPr>
        <p:grpSpPr>
          <a:xfrm>
            <a:off x="1185598" y="1466205"/>
            <a:ext cx="245838" cy="351147"/>
            <a:chOff x="0" y="0"/>
            <a:chExt cx="201870" cy="288345"/>
          </a:xfrm>
        </p:grpSpPr>
        <p:sp>
          <p:nvSpPr>
            <p:cNvPr id="17" name="Freeform 17">
              <a:extLst>
                <a:ext uri="{FF2B5EF4-FFF2-40B4-BE49-F238E27FC236}">
                  <a16:creationId xmlns:a16="http://schemas.microsoft.com/office/drawing/2014/main" id="{E4A12F1B-55FC-F958-9252-E2D50CCD35E5}"/>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a:extLst>
                <a:ext uri="{FF2B5EF4-FFF2-40B4-BE49-F238E27FC236}">
                  <a16:creationId xmlns:a16="http://schemas.microsoft.com/office/drawing/2014/main" id="{F9861238-113B-D6ED-61EF-9FCE5A3978A3}"/>
                </a:ext>
              </a:extLst>
            </p:cNvPr>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a:extLst>
              <a:ext uri="{FF2B5EF4-FFF2-40B4-BE49-F238E27FC236}">
                <a16:creationId xmlns:a16="http://schemas.microsoft.com/office/drawing/2014/main" id="{6768DCB0-9002-F67A-C9B5-F95654AC04A9}"/>
              </a:ext>
            </a:extLst>
          </p:cNvPr>
          <p:cNvGrpSpPr/>
          <p:nvPr/>
        </p:nvGrpSpPr>
        <p:grpSpPr>
          <a:xfrm>
            <a:off x="3388107" y="1138606"/>
            <a:ext cx="244724" cy="172315"/>
            <a:chOff x="0" y="0"/>
            <a:chExt cx="200955" cy="141497"/>
          </a:xfrm>
        </p:grpSpPr>
        <p:sp>
          <p:nvSpPr>
            <p:cNvPr id="20" name="Freeform 20">
              <a:extLst>
                <a:ext uri="{FF2B5EF4-FFF2-40B4-BE49-F238E27FC236}">
                  <a16:creationId xmlns:a16="http://schemas.microsoft.com/office/drawing/2014/main" id="{E74C2AF4-B059-EA65-484B-D1E4C13CB342}"/>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a:extLst>
                <a:ext uri="{FF2B5EF4-FFF2-40B4-BE49-F238E27FC236}">
                  <a16:creationId xmlns:a16="http://schemas.microsoft.com/office/drawing/2014/main" id="{0801AA6A-8634-2013-76F1-6711A1022E3E}"/>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2" name="Group 22">
            <a:extLst>
              <a:ext uri="{FF2B5EF4-FFF2-40B4-BE49-F238E27FC236}">
                <a16:creationId xmlns:a16="http://schemas.microsoft.com/office/drawing/2014/main" id="{3DF9AE0A-58AC-43D2-E2BD-F9E1535B8D51}"/>
              </a:ext>
            </a:extLst>
          </p:cNvPr>
          <p:cNvGrpSpPr/>
          <p:nvPr/>
        </p:nvGrpSpPr>
        <p:grpSpPr>
          <a:xfrm>
            <a:off x="3388107" y="1310922"/>
            <a:ext cx="244724" cy="155284"/>
            <a:chOff x="0" y="0"/>
            <a:chExt cx="200955" cy="127512"/>
          </a:xfrm>
        </p:grpSpPr>
        <p:sp>
          <p:nvSpPr>
            <p:cNvPr id="23" name="Freeform 23">
              <a:extLst>
                <a:ext uri="{FF2B5EF4-FFF2-40B4-BE49-F238E27FC236}">
                  <a16:creationId xmlns:a16="http://schemas.microsoft.com/office/drawing/2014/main" id="{91B3258E-B46E-218C-9B4F-636F1C9E4D4F}"/>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a:extLst>
                <a:ext uri="{FF2B5EF4-FFF2-40B4-BE49-F238E27FC236}">
                  <a16:creationId xmlns:a16="http://schemas.microsoft.com/office/drawing/2014/main" id="{2B56F445-AEAA-4DE2-0930-B488EC33F512}"/>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a:extLst>
              <a:ext uri="{FF2B5EF4-FFF2-40B4-BE49-F238E27FC236}">
                <a16:creationId xmlns:a16="http://schemas.microsoft.com/office/drawing/2014/main" id="{502FBE17-3CE8-762B-C0D1-C16217B1D654}"/>
              </a:ext>
            </a:extLst>
          </p:cNvPr>
          <p:cNvGrpSpPr/>
          <p:nvPr/>
        </p:nvGrpSpPr>
        <p:grpSpPr>
          <a:xfrm>
            <a:off x="3388107" y="1466205"/>
            <a:ext cx="244724" cy="351147"/>
            <a:chOff x="0" y="0"/>
            <a:chExt cx="200955" cy="288345"/>
          </a:xfrm>
        </p:grpSpPr>
        <p:sp>
          <p:nvSpPr>
            <p:cNvPr id="26" name="Freeform 26">
              <a:extLst>
                <a:ext uri="{FF2B5EF4-FFF2-40B4-BE49-F238E27FC236}">
                  <a16:creationId xmlns:a16="http://schemas.microsoft.com/office/drawing/2014/main" id="{8E723556-757A-5E1A-62DE-4A330A95A801}"/>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a:extLst>
                <a:ext uri="{FF2B5EF4-FFF2-40B4-BE49-F238E27FC236}">
                  <a16:creationId xmlns:a16="http://schemas.microsoft.com/office/drawing/2014/main" id="{9D4ECB8A-C456-D038-8A94-3682015FFC9C}"/>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a:extLst>
              <a:ext uri="{FF2B5EF4-FFF2-40B4-BE49-F238E27FC236}">
                <a16:creationId xmlns:a16="http://schemas.microsoft.com/office/drawing/2014/main" id="{438C73E9-9ECB-FE34-C707-040FC0B5B758}"/>
              </a:ext>
            </a:extLst>
          </p:cNvPr>
          <p:cNvGrpSpPr/>
          <p:nvPr/>
        </p:nvGrpSpPr>
        <p:grpSpPr>
          <a:xfrm>
            <a:off x="5572783" y="1138606"/>
            <a:ext cx="269090" cy="172315"/>
            <a:chOff x="0" y="0"/>
            <a:chExt cx="220963" cy="141497"/>
          </a:xfrm>
        </p:grpSpPr>
        <p:sp>
          <p:nvSpPr>
            <p:cNvPr id="29" name="Freeform 29">
              <a:extLst>
                <a:ext uri="{FF2B5EF4-FFF2-40B4-BE49-F238E27FC236}">
                  <a16:creationId xmlns:a16="http://schemas.microsoft.com/office/drawing/2014/main" id="{C713A14D-70CB-2F5A-F351-9A9B74730C12}"/>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a:extLst>
                <a:ext uri="{FF2B5EF4-FFF2-40B4-BE49-F238E27FC236}">
                  <a16:creationId xmlns:a16="http://schemas.microsoft.com/office/drawing/2014/main" id="{7813AC87-7DC4-5B60-3A90-ECDE55B2331E}"/>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1" name="Group 31">
            <a:extLst>
              <a:ext uri="{FF2B5EF4-FFF2-40B4-BE49-F238E27FC236}">
                <a16:creationId xmlns:a16="http://schemas.microsoft.com/office/drawing/2014/main" id="{FFEB0A3B-712E-C622-76EC-C3887AE40989}"/>
              </a:ext>
            </a:extLst>
          </p:cNvPr>
          <p:cNvGrpSpPr/>
          <p:nvPr/>
        </p:nvGrpSpPr>
        <p:grpSpPr>
          <a:xfrm>
            <a:off x="5572783" y="1310922"/>
            <a:ext cx="269090" cy="155284"/>
            <a:chOff x="0" y="0"/>
            <a:chExt cx="220963" cy="127512"/>
          </a:xfrm>
        </p:grpSpPr>
        <p:sp>
          <p:nvSpPr>
            <p:cNvPr id="32" name="Freeform 32">
              <a:extLst>
                <a:ext uri="{FF2B5EF4-FFF2-40B4-BE49-F238E27FC236}">
                  <a16:creationId xmlns:a16="http://schemas.microsoft.com/office/drawing/2014/main" id="{DC0307CA-20D0-58BE-6BDD-90C1356D9F22}"/>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a:extLst>
                <a:ext uri="{FF2B5EF4-FFF2-40B4-BE49-F238E27FC236}">
                  <a16:creationId xmlns:a16="http://schemas.microsoft.com/office/drawing/2014/main" id="{26C8FFF0-165E-86C3-9C32-7FAE8FCB830F}"/>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a:extLst>
              <a:ext uri="{FF2B5EF4-FFF2-40B4-BE49-F238E27FC236}">
                <a16:creationId xmlns:a16="http://schemas.microsoft.com/office/drawing/2014/main" id="{FABC4239-F2E7-C572-AEE2-5A126D374947}"/>
              </a:ext>
            </a:extLst>
          </p:cNvPr>
          <p:cNvGrpSpPr/>
          <p:nvPr/>
        </p:nvGrpSpPr>
        <p:grpSpPr>
          <a:xfrm>
            <a:off x="5572783" y="1466205"/>
            <a:ext cx="269090" cy="351147"/>
            <a:chOff x="0" y="0"/>
            <a:chExt cx="220963" cy="288345"/>
          </a:xfrm>
        </p:grpSpPr>
        <p:sp>
          <p:nvSpPr>
            <p:cNvPr id="35" name="Freeform 35">
              <a:extLst>
                <a:ext uri="{FF2B5EF4-FFF2-40B4-BE49-F238E27FC236}">
                  <a16:creationId xmlns:a16="http://schemas.microsoft.com/office/drawing/2014/main" id="{722F5187-37D4-D691-2BF8-299B5B931DEB}"/>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a:extLst>
                <a:ext uri="{FF2B5EF4-FFF2-40B4-BE49-F238E27FC236}">
                  <a16:creationId xmlns:a16="http://schemas.microsoft.com/office/drawing/2014/main" id="{D3924637-377F-321E-35FB-DA7702BA55A7}"/>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a:extLst>
              <a:ext uri="{FF2B5EF4-FFF2-40B4-BE49-F238E27FC236}">
                <a16:creationId xmlns:a16="http://schemas.microsoft.com/office/drawing/2014/main" id="{44EEFE59-7758-A166-CFCF-2B4126A5FAAE}"/>
              </a:ext>
            </a:extLst>
          </p:cNvPr>
          <p:cNvGrpSpPr/>
          <p:nvPr/>
        </p:nvGrpSpPr>
        <p:grpSpPr>
          <a:xfrm>
            <a:off x="7748292" y="1138606"/>
            <a:ext cx="268244" cy="172315"/>
            <a:chOff x="0" y="0"/>
            <a:chExt cx="220269" cy="141497"/>
          </a:xfrm>
        </p:grpSpPr>
        <p:sp>
          <p:nvSpPr>
            <p:cNvPr id="38" name="Freeform 38">
              <a:extLst>
                <a:ext uri="{FF2B5EF4-FFF2-40B4-BE49-F238E27FC236}">
                  <a16:creationId xmlns:a16="http://schemas.microsoft.com/office/drawing/2014/main" id="{D3F24E6E-75FE-3C9D-4450-CB9CD2C4AFE8}"/>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a:extLst>
                <a:ext uri="{FF2B5EF4-FFF2-40B4-BE49-F238E27FC236}">
                  <a16:creationId xmlns:a16="http://schemas.microsoft.com/office/drawing/2014/main" id="{CF5E70D2-4797-C795-C7ED-B080672D794C}"/>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0" name="Group 40">
            <a:extLst>
              <a:ext uri="{FF2B5EF4-FFF2-40B4-BE49-F238E27FC236}">
                <a16:creationId xmlns:a16="http://schemas.microsoft.com/office/drawing/2014/main" id="{4E84FC45-D054-386B-1945-7D8892510E9E}"/>
              </a:ext>
            </a:extLst>
          </p:cNvPr>
          <p:cNvGrpSpPr/>
          <p:nvPr/>
        </p:nvGrpSpPr>
        <p:grpSpPr>
          <a:xfrm>
            <a:off x="7748292" y="1310922"/>
            <a:ext cx="267370" cy="155284"/>
            <a:chOff x="0" y="0"/>
            <a:chExt cx="219552" cy="127512"/>
          </a:xfrm>
        </p:grpSpPr>
        <p:sp>
          <p:nvSpPr>
            <p:cNvPr id="41" name="Freeform 41">
              <a:extLst>
                <a:ext uri="{FF2B5EF4-FFF2-40B4-BE49-F238E27FC236}">
                  <a16:creationId xmlns:a16="http://schemas.microsoft.com/office/drawing/2014/main" id="{8982525B-6462-4003-8DC7-6C715CE06A85}"/>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a:extLst>
                <a:ext uri="{FF2B5EF4-FFF2-40B4-BE49-F238E27FC236}">
                  <a16:creationId xmlns:a16="http://schemas.microsoft.com/office/drawing/2014/main" id="{48193714-EF1A-BC83-3D70-0A9A2A56CF08}"/>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a:extLst>
              <a:ext uri="{FF2B5EF4-FFF2-40B4-BE49-F238E27FC236}">
                <a16:creationId xmlns:a16="http://schemas.microsoft.com/office/drawing/2014/main" id="{D69416B4-391F-01D8-7E7B-D97CC1885CC0}"/>
              </a:ext>
            </a:extLst>
          </p:cNvPr>
          <p:cNvGrpSpPr/>
          <p:nvPr/>
        </p:nvGrpSpPr>
        <p:grpSpPr>
          <a:xfrm>
            <a:off x="7748292" y="1466205"/>
            <a:ext cx="267370" cy="351147"/>
            <a:chOff x="0" y="0"/>
            <a:chExt cx="219552" cy="288345"/>
          </a:xfrm>
        </p:grpSpPr>
        <p:sp>
          <p:nvSpPr>
            <p:cNvPr id="44" name="Freeform 44">
              <a:extLst>
                <a:ext uri="{FF2B5EF4-FFF2-40B4-BE49-F238E27FC236}">
                  <a16:creationId xmlns:a16="http://schemas.microsoft.com/office/drawing/2014/main" id="{3C31650B-C1DA-97E7-4401-D3E6FF6FB423}"/>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a:extLst>
                <a:ext uri="{FF2B5EF4-FFF2-40B4-BE49-F238E27FC236}">
                  <a16:creationId xmlns:a16="http://schemas.microsoft.com/office/drawing/2014/main" id="{7737DABF-DD62-B724-5C5A-A572A1ABAFED}"/>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a:extLst>
              <a:ext uri="{FF2B5EF4-FFF2-40B4-BE49-F238E27FC236}">
                <a16:creationId xmlns:a16="http://schemas.microsoft.com/office/drawing/2014/main" id="{5BE5676F-AC6C-6C9B-3550-000510DDEA2C}"/>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a:extLst>
              <a:ext uri="{FF2B5EF4-FFF2-40B4-BE49-F238E27FC236}">
                <a16:creationId xmlns:a16="http://schemas.microsoft.com/office/drawing/2014/main" id="{078506CA-C458-A49F-9890-52B486E9D1F7}"/>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a:extLst>
              <a:ext uri="{FF2B5EF4-FFF2-40B4-BE49-F238E27FC236}">
                <a16:creationId xmlns:a16="http://schemas.microsoft.com/office/drawing/2014/main" id="{780FA54A-3EB5-CBC1-5A62-D70121BCC15A}"/>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a:extLst>
              <a:ext uri="{FF2B5EF4-FFF2-40B4-BE49-F238E27FC236}">
                <a16:creationId xmlns:a16="http://schemas.microsoft.com/office/drawing/2014/main" id="{CD1AF2A3-BBBD-73A4-9446-5854485CA882}"/>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a:extLst>
              <a:ext uri="{FF2B5EF4-FFF2-40B4-BE49-F238E27FC236}">
                <a16:creationId xmlns:a16="http://schemas.microsoft.com/office/drawing/2014/main" id="{C4AB3D78-9CCB-740F-F16A-A9C5011A852D}"/>
              </a:ext>
            </a:extLst>
          </p:cNvPr>
          <p:cNvSpPr txBox="1"/>
          <p:nvPr/>
        </p:nvSpPr>
        <p:spPr>
          <a:xfrm>
            <a:off x="3109392" y="2788762"/>
            <a:ext cx="2925217"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75000"/>
                    <a:lumOff val="25000"/>
                  </a:schemeClr>
                </a:solidFill>
                <a:latin typeface="Canva Sans"/>
                <a:ea typeface="Canva Sans"/>
                <a:cs typeface="Canva Sans"/>
                <a:sym typeface="Canva Sans"/>
              </a:rPr>
              <a:t>optimizer state + gradient + </a:t>
            </a:r>
            <a:r>
              <a:rPr lang="en-US" sz="949" dirty="0">
                <a:solidFill>
                  <a:schemeClr val="tx1">
                    <a:lumMod val="75000"/>
                    <a:lumOff val="25000"/>
                  </a:schemeClr>
                </a:solidFill>
                <a:latin typeface="+mn-lt"/>
                <a:ea typeface="Canva Sans"/>
                <a:cs typeface="Canva Sans"/>
                <a:sym typeface="Canva Sans"/>
              </a:rPr>
              <a:t>parameter</a:t>
            </a:r>
            <a:r>
              <a:rPr lang="en-US" sz="949" dirty="0">
                <a:solidFill>
                  <a:schemeClr val="tx1">
                    <a:lumMod val="75000"/>
                    <a:lumOff val="25000"/>
                  </a:schemeClr>
                </a:solidFill>
                <a:latin typeface="Canva Sans"/>
                <a:ea typeface="Canva Sans"/>
                <a:cs typeface="Canva Sans"/>
                <a:sym typeface="Canva Sans"/>
              </a:rPr>
              <a:t> partitioning</a:t>
            </a:r>
          </a:p>
        </p:txBody>
      </p:sp>
      <p:sp>
        <p:nvSpPr>
          <p:cNvPr id="52" name="TextBox 50">
            <a:extLst>
              <a:ext uri="{FF2B5EF4-FFF2-40B4-BE49-F238E27FC236}">
                <a16:creationId xmlns:a16="http://schemas.microsoft.com/office/drawing/2014/main" id="{B4541FFD-EA29-85AF-DE5F-632F1B4BDFEA}"/>
              </a:ext>
            </a:extLst>
          </p:cNvPr>
          <p:cNvSpPr txBox="1"/>
          <p:nvPr/>
        </p:nvSpPr>
        <p:spPr>
          <a:xfrm>
            <a:off x="3778765" y="2334663"/>
            <a:ext cx="1572078" cy="422167"/>
          </a:xfrm>
          <a:prstGeom prst="rect">
            <a:avLst/>
          </a:prstGeom>
        </p:spPr>
        <p:txBody>
          <a:bodyPr wrap="square" lIns="0" tIns="0" rIns="0" bIns="0" rtlCol="0" anchor="t">
            <a:spAutoFit/>
          </a:bodyPr>
          <a:lstStyle/>
          <a:p>
            <a:pPr algn="ctr">
              <a:lnSpc>
                <a:spcPts val="3640"/>
              </a:lnSpc>
            </a:pPr>
            <a:r>
              <a:rPr lang="en-US" sz="2600" b="1" dirty="0">
                <a:solidFill>
                  <a:schemeClr val="tx1">
                    <a:lumMod val="75000"/>
                    <a:lumOff val="25000"/>
                  </a:schemeClr>
                </a:solidFill>
                <a:latin typeface="+mn-lt"/>
                <a:ea typeface="Canva Sans Bold"/>
                <a:cs typeface="Canva Sans Bold"/>
                <a:sym typeface="Canva Sans Bold"/>
              </a:rPr>
              <a:t>ZeRO-3</a:t>
            </a:r>
          </a:p>
        </p:txBody>
      </p:sp>
      <p:sp>
        <p:nvSpPr>
          <p:cNvPr id="50" name="TextBox 53">
            <a:extLst>
              <a:ext uri="{FF2B5EF4-FFF2-40B4-BE49-F238E27FC236}">
                <a16:creationId xmlns:a16="http://schemas.microsoft.com/office/drawing/2014/main" id="{33BC51B2-6451-866A-F5FC-E93AB013A24D}"/>
              </a:ext>
            </a:extLst>
          </p:cNvPr>
          <p:cNvSpPr txBox="1"/>
          <p:nvPr/>
        </p:nvSpPr>
        <p:spPr>
          <a:xfrm>
            <a:off x="6800001" y="2334662"/>
            <a:ext cx="987841" cy="422167"/>
          </a:xfrm>
          <a:prstGeom prst="rect">
            <a:avLst/>
          </a:prstGeom>
        </p:spPr>
        <p:txBody>
          <a:bodyPr wrap="square"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FSDP</a:t>
            </a:r>
          </a:p>
        </p:txBody>
      </p:sp>
      <p:sp>
        <p:nvSpPr>
          <p:cNvPr id="61" name="TextBox 54">
            <a:extLst>
              <a:ext uri="{FF2B5EF4-FFF2-40B4-BE49-F238E27FC236}">
                <a16:creationId xmlns:a16="http://schemas.microsoft.com/office/drawing/2014/main" id="{B10A0CC6-592A-4901-35BD-C8D683C8A740}"/>
              </a:ext>
            </a:extLst>
          </p:cNvPr>
          <p:cNvSpPr txBox="1"/>
          <p:nvPr/>
        </p:nvSpPr>
        <p:spPr>
          <a:xfrm>
            <a:off x="6157237" y="2788762"/>
            <a:ext cx="218926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Canva Sans"/>
                <a:ea typeface="Canva Sans"/>
                <a:cs typeface="Canva Sans"/>
                <a:sym typeface="Canva Sans"/>
              </a:rPr>
              <a:t>FSDP (Fully </a:t>
            </a:r>
            <a:r>
              <a:rPr lang="en-US" sz="949" dirty="0">
                <a:solidFill>
                  <a:schemeClr val="bg1"/>
                </a:solidFill>
                <a:latin typeface="+mn-lt"/>
                <a:ea typeface="Canva Sans"/>
                <a:cs typeface="Canva Sans"/>
                <a:sym typeface="Canva Sans"/>
              </a:rPr>
              <a:t>Sharded</a:t>
            </a:r>
            <a:r>
              <a:rPr lang="en-US" sz="949" dirty="0">
                <a:solidFill>
                  <a:schemeClr val="bg1"/>
                </a:solidFill>
                <a:latin typeface="Canva Sans"/>
                <a:ea typeface="Canva Sans"/>
                <a:cs typeface="Canva Sans"/>
                <a:sym typeface="Canva Sans"/>
              </a:rPr>
              <a:t> Data Parallelism)</a:t>
            </a:r>
          </a:p>
        </p:txBody>
      </p:sp>
      <p:sp>
        <p:nvSpPr>
          <p:cNvPr id="62" name="Freeform 46">
            <a:extLst>
              <a:ext uri="{FF2B5EF4-FFF2-40B4-BE49-F238E27FC236}">
                <a16:creationId xmlns:a16="http://schemas.microsoft.com/office/drawing/2014/main" id="{9AC4739F-EF0F-D9CD-71ED-65128384D9A4}"/>
              </a:ext>
            </a:extLst>
          </p:cNvPr>
          <p:cNvSpPr/>
          <p:nvPr/>
        </p:nvSpPr>
        <p:spPr>
          <a:xfrm>
            <a:off x="5971786" y="2463779"/>
            <a:ext cx="207271" cy="172583"/>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3" name="Freeform 8">
            <a:extLst>
              <a:ext uri="{FF2B5EF4-FFF2-40B4-BE49-F238E27FC236}">
                <a16:creationId xmlns:a16="http://schemas.microsoft.com/office/drawing/2014/main" id="{A909D838-2352-7746-D7F6-1C31B39C4CBC}"/>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9">
            <a:extLst>
              <a:ext uri="{FF2B5EF4-FFF2-40B4-BE49-F238E27FC236}">
                <a16:creationId xmlns:a16="http://schemas.microsoft.com/office/drawing/2014/main" id="{A1FAF18F-979B-25E6-F590-94401E665D3F}"/>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10">
            <a:extLst>
              <a:ext uri="{FF2B5EF4-FFF2-40B4-BE49-F238E27FC236}">
                <a16:creationId xmlns:a16="http://schemas.microsoft.com/office/drawing/2014/main" id="{E743AA07-46FF-D78F-FCBA-2C4E23C248A8}"/>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29">
            <a:extLst>
              <a:ext uri="{FF2B5EF4-FFF2-40B4-BE49-F238E27FC236}">
                <a16:creationId xmlns:a16="http://schemas.microsoft.com/office/drawing/2014/main" id="{717766C8-130A-5949-D2FC-69D16E7C53D7}"/>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7" name="Freeform 30">
            <a:extLst>
              <a:ext uri="{FF2B5EF4-FFF2-40B4-BE49-F238E27FC236}">
                <a16:creationId xmlns:a16="http://schemas.microsoft.com/office/drawing/2014/main" id="{5DD2EDBC-CDDD-3573-C571-AE23C32C2FD5}"/>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68" name="Freeform 39">
            <a:extLst>
              <a:ext uri="{FF2B5EF4-FFF2-40B4-BE49-F238E27FC236}">
                <a16:creationId xmlns:a16="http://schemas.microsoft.com/office/drawing/2014/main" id="{0D135AC3-20A7-89F1-C32A-C5721D2B9ACE}"/>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69" name="Freeform 40">
            <a:extLst>
              <a:ext uri="{FF2B5EF4-FFF2-40B4-BE49-F238E27FC236}">
                <a16:creationId xmlns:a16="http://schemas.microsoft.com/office/drawing/2014/main" id="{C5CE4E88-48E3-F562-121B-D76B6EBC22B4}"/>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70" name="Freeform 41">
            <a:extLst>
              <a:ext uri="{FF2B5EF4-FFF2-40B4-BE49-F238E27FC236}">
                <a16:creationId xmlns:a16="http://schemas.microsoft.com/office/drawing/2014/main" id="{09B9C867-10C5-FB14-9B88-2441D0F23E64}"/>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Tree>
    <p:extLst>
      <p:ext uri="{BB962C8B-B14F-4D97-AF65-F5344CB8AC3E}">
        <p14:creationId xmlns:p14="http://schemas.microsoft.com/office/powerpoint/2010/main" val="101821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8476C-322B-F522-EE0B-054E43B0F2E6}"/>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CD9070A5-A223-3917-80F3-43A594CC7C70}"/>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987011EE-D03D-21D3-348E-BC659F97F43C}"/>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04627691-3972-AE38-4A51-7D4E590BC759}"/>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C2448A8B-35DC-0569-BD23-8D14B120026C}"/>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2C59D1CE-E038-148A-BD7D-7C49A1B9FCC8}"/>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6B79647C-577A-5867-3EAF-C63483CD3BCA}"/>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2F1E20C0-B26D-0158-08D5-5133956DAF09}"/>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F1C9AC3C-9272-12FA-203E-7FD668660E38}"/>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5492F724-94BC-B0E5-2A25-A4BE13E6E02E}"/>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6ECD4F0F-C369-E2D5-6F19-C7843D7378E1}"/>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15C1526A-8662-7424-3EB5-252A3DCF6980}"/>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788919EA-5B4B-28B0-CBB9-EB7E1C3D8757}"/>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A90F13CC-9F33-5295-E070-0DEBEE038DD6}"/>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F157E047-8592-066B-1812-7D7AF8F5A703}"/>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7413E839-6195-E2A7-9189-EDA834759583}"/>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3D8119F9-646D-B742-B97B-441D07A329BD}"/>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350D3089-034F-AD65-9D17-CCC7EC3D8C83}"/>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3FFC160D-7849-2C0D-EC9E-62006DFBCC6E}"/>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71607FC5-02C0-0C4B-F483-059AB29380A6}"/>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32C77C87-AE7A-38A2-6153-1A83A601B45C}"/>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8F9E53C3-E693-A511-31ED-173E6D86D5A0}"/>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684E11DB-F179-ED4F-3975-12A592BA1FA7}"/>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74EDDC3B-4A11-3207-A30C-D0A35C787BFF}"/>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4565F297-E0C8-D7A4-8BDC-D44ED33AF726}"/>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E7815FCD-44DF-CA55-A603-2B78F1F284A9}"/>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8CC4BAA8-D956-F482-7F50-A9B8B13F5A8C}"/>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53061594-529D-6664-1762-09DAD06DA7E6}"/>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76AF0C5A-99AA-3E87-2EC4-BE9EE7F94FB2}"/>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69E52CF8-65DA-3C53-2A46-7467F301AD6C}"/>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EDD182E7-8350-924B-6495-88527D1A2BD5}"/>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13867668-879D-4234-9708-C795A5682584}"/>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ABFC9070-EF98-4AF0-C938-05C9E6FBC8C3}"/>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0444CF5C-F99B-1355-F86B-1D4141807D29}"/>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80" name="TextBox 24">
              <a:extLst>
                <a:ext uri="{FF2B5EF4-FFF2-40B4-BE49-F238E27FC236}">
                  <a16:creationId xmlns:a16="http://schemas.microsoft.com/office/drawing/2014/main" id="{AFFCF362-5081-E426-8122-EA1C29A30272}"/>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C5710FA8-9D38-4242-E20E-C53394D44518}"/>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1A9E7B13-12F4-9E07-8764-D5EC04659249}"/>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747C8C8E-EBBB-EBD7-3965-568D2E4061DE}"/>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257FCF19-605E-D39F-E1C3-9D794D61DB27}"/>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3D76135A-7790-6E00-D57B-361B4CEC1E4D}"/>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B6505555-5D8F-02BC-6945-2B943BC3A724}"/>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26351742-0190-975B-A6B9-161D9C3879A0}"/>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E25A026D-BCAD-0BFE-E10E-CD6003A66E29}"/>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9472C96C-695B-AE74-02E7-0A16C4F8E2B2}"/>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D529D59A-BBDD-599E-A97C-8BE7615D58EB}"/>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D93304D4-9BD9-853B-CC14-24F256DA28AA}"/>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5E29DFA3-ACA2-1863-8187-8FA62E7144FE}"/>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0FEABD70-06BF-4F15-5377-F35160C3EBDE}"/>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C15F0D92-9A42-C376-4949-4C093234EFEE}"/>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34B76141-67A1-2E7F-F091-DB9E6108F7D9}"/>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C7BD9475-C786-935D-EBB2-732906376ED2}"/>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1D2CE38F-BFF3-FE27-1D2A-338A530FA175}"/>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4BD8C2DF-81EE-FA64-5469-F97CD32A8AE4}"/>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B3C65294-8A0E-82C7-F259-60C6FD9BE4E0}"/>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B79B5D81-FC9C-DB1A-0F40-38B8295FF365}"/>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370CA553-52DA-ED43-3BE7-61637876F9F3}"/>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7109F6B3-39FE-C85B-CF55-68A7BED15A67}"/>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8155F6AC-E3D1-ECDC-B4E7-47BDEA64D148}"/>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437FA542-6F95-B221-250B-B3DF303C06CB}"/>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1CFFD543-6661-B838-6810-4B1CB97E8AE1}"/>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6BA8E26-68D0-6CB9-6036-8333CA48C0CE}"/>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9CB0AE1B-E65A-6C2F-3116-04C6048BFB7B}"/>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8B3D50DD-AF4F-4C2C-8D90-BDAAB1ED8F4C}"/>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EAA4F9BC-819F-07B7-520A-F3453F2DB88C}"/>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978741C7-BC76-FEE1-1A10-CC732DD79F06}"/>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9D72D126-D720-94B5-F6B2-2F4648395882}"/>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945D8EEA-CF3E-58E6-A02C-E38442B47A35}"/>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C10CB4BF-C7B4-90B6-FFBF-4D7B5DB09CBD}"/>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55800566-980F-871B-E16B-26D0DEA8F8DD}"/>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C1CB7051-4850-01F3-C734-33CEFCE913E4}"/>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DD0688F3-D220-9639-F239-80A68792919D}"/>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Tree>
    <p:extLst>
      <p:ext uri="{BB962C8B-B14F-4D97-AF65-F5344CB8AC3E}">
        <p14:creationId xmlns:p14="http://schemas.microsoft.com/office/powerpoint/2010/main" val="1028949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305F9-9648-D7AC-F54B-278B4A0246BF}"/>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737F273B-F467-2E8D-E7AC-0B3D2586343F}"/>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3CF80E0D-27EB-1B8B-808A-DB5B5CC26121}"/>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BEEB1648-0B79-D835-95E8-FC2A69103418}"/>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7B763FAF-96EC-53C6-2BFD-B9D6AE4C1FE0}"/>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B17F5DF5-884D-A098-A314-DA10E6A71394}"/>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5B4605AC-FD54-451D-8A84-D28DF30123FD}"/>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692B9BF2-A000-4225-81C2-DB6B5094E449}"/>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C8284791-2600-A238-BA1D-F1395C5E2D76}"/>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6CC3C206-A77B-0948-572A-255A9F5F534F}"/>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ECBE65C1-AF94-2E71-FD7F-2E6EB39C8E1C}"/>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2AF04ABA-39AA-3F23-4EEC-C72EF4E937D8}"/>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C0414F97-E070-6E61-A2DB-9C87DE47E1EE}"/>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590DF493-18F8-338D-E940-53B299094E87}"/>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94205710-C1C4-E8CA-481F-5C57C52ECE68}"/>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9DDA4986-12B7-8093-9A08-446CD4F4ACEC}"/>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BE39B4A0-7AA8-6BC0-A91C-53EB4A9473D8}"/>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57199FE8-3697-3575-3DEC-60D9DF891006}"/>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385B775A-9D23-F85E-77C1-B8EB71A37DC7}"/>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4FFA5473-EA96-6888-5DA2-B3E441B4B2C6}"/>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10762B8C-F8EA-4419-7FC0-F78FE9DF2D49}"/>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CC11DC38-E2C3-FFD6-D90A-76D004B499D7}"/>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FCE2913B-ED6D-9036-B16C-056109222EDE}"/>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762811B7-1E7D-03BB-936A-C812562C69E0}"/>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767033F1-C58B-FFF6-A396-614C4D269E9E}"/>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chemeClr val="bg2">
                <a:lumMod val="40000"/>
                <a:lumOff val="60000"/>
              </a:schemeClr>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4F0EE564-D48A-6051-4C86-50D9A6DCA343}"/>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DFC60C60-78F9-7E98-259C-6A5F1CEF46FC}"/>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3EE53147-5913-EAB4-4C77-CFE0294BD811}"/>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12BD07B0-A2B6-68DC-FF89-694D92DD1EBB}"/>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15F9E5D5-97F3-2A52-5CCE-6D5E4A3EA63C}"/>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64879B3A-7606-E6A7-7F9F-45A223C3D32A}"/>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92D65847-880E-F2E3-957B-419BC799E9C4}"/>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6F9A3ADC-044D-CD66-28E7-C1A1932A42E7}"/>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2C58A669-E933-319F-155F-76E1096A1D9B}"/>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chemeClr val="bg2">
                <a:lumMod val="40000"/>
                <a:lumOff val="60000"/>
              </a:schemeClr>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8B2AEE96-3158-09FF-FDED-EA47FB6B4C22}"/>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18F524B9-9C5F-4DC1-99ED-8929E4A11507}"/>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5E774E53-A269-8EE9-98C8-28178230414D}"/>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A56E4033-9878-8AF4-84E8-908B8215C44E}"/>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D1640927-49CC-B565-12D4-9B4C6D3A6029}"/>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926B4B3E-3928-0DBA-57D6-D158D5AF2837}"/>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113FE08B-90D1-9986-3D4F-10BB8421F50E}"/>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ECCA69A6-900E-DC76-D9B7-618FE16025B7}"/>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CF3DE7A6-941B-F427-1465-3B1E9983BDE8}"/>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5210A00D-C976-257B-1A2A-5F90F90913CB}"/>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0FB3807F-5572-AC86-0BE9-D75A63CDBEB9}"/>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05B853C8-7443-2B88-D120-5B8231070155}"/>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5C974D7C-DA3A-762A-3BA0-86F7E7F670FF}"/>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9B81663E-E9E8-ECC8-5DD8-A197E22CF74A}"/>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687C8299-E69B-1461-4066-01733102A99F}"/>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18D3DD6D-DB63-1690-F08D-EA17B045F2AB}"/>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682EB553-1EB5-F392-C6FA-6EA0139D9B87}"/>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8C64D8A4-DDA4-D45F-5764-1F4EBE55CE02}"/>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2E9B299C-22BB-9FA8-476A-4189D34A7A90}"/>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AF9BE423-A0BF-0D96-6F47-1715FB9A23B3}"/>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2D884A88-B3A2-2B34-492F-C517346DF117}"/>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FB366F89-3FE6-5C02-37B8-0CA5B8104369}"/>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0B27AEAF-2B47-1EEE-3B2A-575D803E36D2}"/>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1DC81D8B-BCB1-AB24-DA6E-C76665377626}"/>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003B1CB5-3275-C2F9-377A-82183BE3ADDB}"/>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80721194-F5E2-9307-F9D6-A57454DEBE80}"/>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27EC4D9-73C9-6499-29E5-7CD369578A2F}"/>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C3C576FB-771B-09F8-6846-20DCE4C8E5D8}"/>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5910AD0F-C169-AE56-5718-AA4C17A73ECB}"/>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0862C332-37EC-B182-BFCD-0CAE3B4B937D}"/>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BC76089B-1854-CA46-EC2E-5727F359309C}"/>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E017D423-8914-96D2-3BFC-6B01C5CCB303}"/>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2E1422B6-FF94-9A2B-9CA2-2E1E28FDDC9E}"/>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DFBCD07F-4A71-1FD5-3301-D2CD05B4EE11}"/>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3A781778-EF65-3DCA-F8F0-953019573C9C}"/>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81202E3D-A201-3720-314D-8DC336FDEC4A}"/>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90F004F2-FB23-C2D2-4F46-9EED2106FE3F}"/>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F8A64E97-4F4A-CE82-A221-988E099A0F2C}"/>
              </a:ext>
            </a:extLst>
          </p:cNvPr>
          <p:cNvSpPr txBox="1"/>
          <p:nvPr/>
        </p:nvSpPr>
        <p:spPr>
          <a:xfrm>
            <a:off x="1920883" y="518929"/>
            <a:ext cx="4876800" cy="200055"/>
          </a:xfrm>
          <a:prstGeom prst="rect">
            <a:avLst/>
          </a:prstGeom>
          <a:noFill/>
        </p:spPr>
        <p:txBody>
          <a:bodyPr wrap="square">
            <a:spAutoFit/>
          </a:bodyPr>
          <a:lstStyle/>
          <a:p>
            <a:pPr algn="ctr"/>
            <a:r>
              <a:rPr lang="en-US" sz="700" b="0" i="0" dirty="0">
                <a:solidFill>
                  <a:schemeClr val="bg1"/>
                </a:solidFill>
                <a:effectLst/>
                <a:latin typeface="Courier New" panose="02070309020205020404" pitchFamily="49" charset="0"/>
                <a:cs typeface="Courier New" panose="02070309020205020404" pitchFamily="49" charset="0"/>
              </a:rPr>
              <a:t>Sequentially go through the layers, we </a:t>
            </a:r>
            <a:r>
              <a:rPr lang="en-US" sz="700" b="1" i="0" dirty="0">
                <a:solidFill>
                  <a:srgbClr val="00B0F0"/>
                </a:solidFill>
                <a:effectLst/>
                <a:latin typeface="Courier New" panose="02070309020205020404" pitchFamily="49" charset="0"/>
                <a:cs typeface="Courier New" panose="02070309020205020404" pitchFamily="49" charset="0"/>
              </a:rPr>
              <a:t>retrieve the necessary parameters on demand</a:t>
            </a:r>
            <a:r>
              <a:rPr lang="en-US" sz="700" b="0" i="0" dirty="0">
                <a:solidFill>
                  <a:srgbClr val="00B0F0"/>
                </a:solidFill>
                <a:effectLst/>
                <a:latin typeface="Courier New" panose="02070309020205020404" pitchFamily="49" charset="0"/>
                <a:cs typeface="Courier New" panose="02070309020205020404" pitchFamily="49" charset="0"/>
              </a:rPr>
              <a:t> </a:t>
            </a:r>
            <a:endParaRPr lang="en-US" sz="700" dirty="0">
              <a:solidFill>
                <a:srgbClr val="00B0F0"/>
              </a:solidFill>
              <a:latin typeface="Courier New" panose="02070309020205020404" pitchFamily="49" charset="0"/>
              <a:cs typeface="Courier New" panose="02070309020205020404" pitchFamily="49" charset="0"/>
            </a:endParaRPr>
          </a:p>
        </p:txBody>
      </p:sp>
      <p:sp>
        <p:nvSpPr>
          <p:cNvPr id="131" name="Freeform 46">
            <a:extLst>
              <a:ext uri="{FF2B5EF4-FFF2-40B4-BE49-F238E27FC236}">
                <a16:creationId xmlns:a16="http://schemas.microsoft.com/office/drawing/2014/main" id="{16ED0A8F-6BB6-7F7D-1C96-3E1ACDFF6090}"/>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3176D7C0-A126-471B-68D0-211C608A4BF8}"/>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Forward</a:t>
            </a:r>
          </a:p>
        </p:txBody>
      </p:sp>
    </p:spTree>
    <p:extLst>
      <p:ext uri="{BB962C8B-B14F-4D97-AF65-F5344CB8AC3E}">
        <p14:creationId xmlns:p14="http://schemas.microsoft.com/office/powerpoint/2010/main" val="375928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852EE-16FB-668C-DE3C-7AFE7A5085C7}"/>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BC603F26-444E-A359-E777-D64444931647}"/>
              </a:ext>
            </a:extLst>
          </p:cNvPr>
          <p:cNvSpPr/>
          <p:nvPr/>
        </p:nvSpPr>
        <p:spPr>
          <a:xfrm>
            <a:off x="1186472" y="1138606"/>
            <a:ext cx="989829" cy="1695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no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E0DC15E9-6E7B-0AF5-5DCE-60C8B5D2CFB3}"/>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1D7BD044-E55A-42B2-5AA7-6B9D33FD3C2F}"/>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5CFB28D2-529E-6F35-82BB-BA5D35AFF0FB}"/>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no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44" name="TextBox 44">
            <a:extLst>
              <a:ext uri="{FF2B5EF4-FFF2-40B4-BE49-F238E27FC236}">
                <a16:creationId xmlns:a16="http://schemas.microsoft.com/office/drawing/2014/main" id="{4921E17C-4876-FF2E-DD32-1F032879B68A}"/>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9570A481-A3B9-8F4C-8927-647E81E7D58C}"/>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A68CA62A-34C8-859F-59E5-F19DD796771B}"/>
              </a:ext>
            </a:extLst>
          </p:cNvPr>
          <p:cNvSpPr/>
          <p:nvPr/>
        </p:nvSpPr>
        <p:spPr>
          <a:xfrm>
            <a:off x="7026708" y="1138606"/>
            <a:ext cx="988954"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no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grpSp>
        <p:nvGrpSpPr>
          <p:cNvPr id="60" name="Group 60">
            <a:extLst>
              <a:ext uri="{FF2B5EF4-FFF2-40B4-BE49-F238E27FC236}">
                <a16:creationId xmlns:a16="http://schemas.microsoft.com/office/drawing/2014/main" id="{F0692E71-4E1A-EA3C-4B18-80CB43E6EA2E}"/>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9514516C-9DFE-8DF0-B293-E0C153FAC953}"/>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E62058AE-4D01-55AC-81AF-F731E0FA8A72}"/>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CE917D8F-EF3D-420A-6338-EA7F0ACCEA43}"/>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20C6109B-6188-549D-594A-932B222B8BD1}"/>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918D1E10-D89F-E0CE-605A-B0E613AACBD1}"/>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8447AFEE-6323-CBCD-26D6-10808C5FDA41}"/>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CC73191E-3267-8CD9-80D8-EEAFE66AEF56}"/>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45D5CEF9-D528-37F3-F2BC-4657B825F32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A973235A-E321-C25A-E296-33721F974BCF}"/>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0797D3B0-EBEE-EAA1-BA53-C3D3B26D3D41}"/>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51CE5567-E6CE-A0FC-6CA9-F8FBDCC79A96}"/>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2DCB14E9-F315-2AE4-9F6C-23061C8F7842}"/>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346A5200-37E1-4B8F-7BA9-042014800A1B}"/>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23D08D4B-5BA2-64DE-2A2B-F8C75353C5E6}"/>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252125E3-183C-9330-48E2-17BB29277DF7}"/>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4EF92650-744A-6025-3EE9-36092F57AC00}"/>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chemeClr val="bg2">
                <a:lumMod val="40000"/>
                <a:lumOff val="60000"/>
              </a:schemeClr>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A9E6C972-42FA-6273-EA6C-866B6878BCA9}"/>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4D3770B7-2E24-BC89-C3BF-BF74AD2EE649}"/>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1049B73E-2577-7932-6B58-72B275EA5C41}"/>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03344A0E-8322-2655-D6E8-802687675E01}"/>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D4E21FF1-39D4-D7D8-2B3A-59AB1ABE9A86}"/>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747CB13D-E9B5-F306-0A32-187CE38579F6}"/>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D456EB32-0F61-9096-18EC-0BFEE62908CB}"/>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20400214-2C1E-A88B-8647-4CE9C6B8E35C}"/>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DDBA4631-61B7-3F96-70BE-EA2FAE73B863}"/>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80" name="TextBox 24">
              <a:extLst>
                <a:ext uri="{FF2B5EF4-FFF2-40B4-BE49-F238E27FC236}">
                  <a16:creationId xmlns:a16="http://schemas.microsoft.com/office/drawing/2014/main" id="{F6A66BB3-CC6F-22A4-3E7D-577C545EF0C4}"/>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0C106E6F-F1A6-4014-6235-0F8BDC8260C9}"/>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ABD77803-00B4-9818-99F3-808E30BD79DA}"/>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2">
                    <a:lumMod val="40000"/>
                    <a:lumOff val="60000"/>
                  </a:schemeClr>
                </a:solidFill>
              </a:endParaRPr>
            </a:p>
          </p:txBody>
        </p:sp>
        <p:sp>
          <p:nvSpPr>
            <p:cNvPr id="83" name="TextBox 27">
              <a:extLst>
                <a:ext uri="{FF2B5EF4-FFF2-40B4-BE49-F238E27FC236}">
                  <a16:creationId xmlns:a16="http://schemas.microsoft.com/office/drawing/2014/main" id="{40802158-D476-1C35-12DF-C53F6491E66A}"/>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4313E050-8C29-F8CF-E38C-CD996065211F}"/>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EE9D4231-BA5A-5959-10BC-99B1B32626BD}"/>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B0978679-C455-945C-7C26-083E1363B453}"/>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B33CD860-B8A5-4825-ECA5-C7A6E636E8DF}"/>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51D56CF2-61FE-8263-E86A-73AE954D683E}"/>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A78209DD-79B1-DAC2-89A7-5DF9CC4CC50D}"/>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255D96B9-E8FB-5860-8526-DF3B7F844C71}"/>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B166A6B5-D8C4-9E9B-831B-282E8C59A7D7}"/>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0EFDF1D7-8E21-D59D-55B4-966939D6FB27}"/>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CA210102-2AB5-24A0-36ED-CB994CA50574}"/>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no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103" name="Freeform 52">
            <a:extLst>
              <a:ext uri="{FF2B5EF4-FFF2-40B4-BE49-F238E27FC236}">
                <a16:creationId xmlns:a16="http://schemas.microsoft.com/office/drawing/2014/main" id="{B6131753-F52A-EEE0-B717-5E6E176A4C60}"/>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46A547C4-C64B-658A-F869-8AD592B2A492}"/>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2D83E06B-B384-511A-BC32-37B7DAFCFE9D}"/>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26B5434F-7E81-2C2F-461B-DC4EDF808EE2}"/>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33F8D891-F185-AF84-F23E-2A7A4FB04603}"/>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95D40D23-0B44-E78F-5337-85118E1F158F}"/>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6E258372-A04B-E19D-86BA-ACBAB2AF8BF2}"/>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chemeClr val="bg2">
                <a:lumMod val="40000"/>
                <a:lumOff val="60000"/>
              </a:schemeClr>
            </a:solidFill>
          </p:spPr>
          <p:txBody>
            <a:bodyPr/>
            <a:lstStyle/>
            <a:p>
              <a:endParaRPr lang="en-US" sz="700" dirty="0">
                <a:solidFill>
                  <a:schemeClr val="bg1"/>
                </a:solidFill>
              </a:endParaRPr>
            </a:p>
          </p:txBody>
        </p:sp>
        <p:sp>
          <p:nvSpPr>
            <p:cNvPr id="110" name="TextBox 33">
              <a:extLst>
                <a:ext uri="{FF2B5EF4-FFF2-40B4-BE49-F238E27FC236}">
                  <a16:creationId xmlns:a16="http://schemas.microsoft.com/office/drawing/2014/main" id="{1CD8E8EC-EB42-B546-AF9E-2F413CC41B52}"/>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DC205731-39B1-97E0-8A42-53CD1697C82A}"/>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D1090167-7463-E8A1-9EF0-6D51AA03618E}"/>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6BAF0ACF-5C3B-9F52-7901-CA6246B48E06}"/>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2D989D3C-5758-4E9E-FD5E-241FB8C5278A}"/>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49DF26D-3847-B9C0-58DB-BD2F6922E1E1}"/>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4F6BA059-11EE-D1B4-E046-977B12856334}"/>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4F7C66BD-553A-F9EF-67B9-E6C34610CC1E}"/>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A63AED06-E424-C42A-A2C0-384493C09E47}"/>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C3970D7F-9608-02F5-313F-2AE9728F36B9}"/>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AFEA4AF3-4E7C-346C-9584-E9F21C5DA7CC}"/>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ADBB21CA-8609-F426-D11B-D86E799C0880}"/>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BB82B1E5-7A77-B778-DD75-62390A1D0F5C}"/>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26ED93BD-6713-A55E-DF5F-990F72C0819C}"/>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15642E69-0544-14A5-77D6-853F68EA970B}"/>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3B1E5A58-C480-8058-30F2-F5462218E897}"/>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83F1AB6F-F923-BA54-66D0-4D9BD51A52E5}"/>
              </a:ext>
            </a:extLst>
          </p:cNvPr>
          <p:cNvSpPr txBox="1"/>
          <p:nvPr/>
        </p:nvSpPr>
        <p:spPr>
          <a:xfrm>
            <a:off x="1920883" y="518929"/>
            <a:ext cx="4876800" cy="200055"/>
          </a:xfrm>
          <a:prstGeom prst="rect">
            <a:avLst/>
          </a:prstGeom>
          <a:noFill/>
        </p:spPr>
        <p:txBody>
          <a:bodyPr wrap="square">
            <a:spAutoFit/>
          </a:bodyPr>
          <a:lstStyle/>
          <a:p>
            <a:pPr algn="ctr"/>
            <a:r>
              <a:rPr lang="en-US" sz="700" b="0" i="0" dirty="0">
                <a:solidFill>
                  <a:schemeClr val="bg1"/>
                </a:solidFill>
                <a:effectLst/>
                <a:latin typeface="Courier New" panose="02070309020205020404" pitchFamily="49" charset="0"/>
                <a:cs typeface="Courier New" panose="02070309020205020404" pitchFamily="49" charset="0"/>
              </a:rPr>
              <a:t>Sequentially go through the layers, we </a:t>
            </a:r>
            <a:r>
              <a:rPr lang="en-US" sz="700" b="1" i="0" dirty="0">
                <a:solidFill>
                  <a:srgbClr val="00B0F0"/>
                </a:solidFill>
                <a:effectLst/>
                <a:latin typeface="Courier New" panose="02070309020205020404" pitchFamily="49" charset="0"/>
                <a:cs typeface="Courier New" panose="02070309020205020404" pitchFamily="49" charset="0"/>
              </a:rPr>
              <a:t>retrieve the necessary parameters on demand</a:t>
            </a:r>
            <a:r>
              <a:rPr lang="en-US" sz="700" b="0" i="0" dirty="0">
                <a:solidFill>
                  <a:srgbClr val="00B0F0"/>
                </a:solidFill>
                <a:effectLst/>
                <a:latin typeface="Courier New" panose="02070309020205020404" pitchFamily="49" charset="0"/>
                <a:cs typeface="Courier New" panose="02070309020205020404" pitchFamily="49" charset="0"/>
              </a:rPr>
              <a:t> </a:t>
            </a:r>
            <a:endParaRPr lang="en-US" sz="700" dirty="0">
              <a:solidFill>
                <a:srgbClr val="00B0F0"/>
              </a:solidFill>
              <a:latin typeface="Courier New" panose="02070309020205020404" pitchFamily="49" charset="0"/>
              <a:cs typeface="Courier New" panose="02070309020205020404" pitchFamily="49" charset="0"/>
            </a:endParaRPr>
          </a:p>
        </p:txBody>
      </p:sp>
      <p:sp>
        <p:nvSpPr>
          <p:cNvPr id="131" name="Freeform 46">
            <a:extLst>
              <a:ext uri="{FF2B5EF4-FFF2-40B4-BE49-F238E27FC236}">
                <a16:creationId xmlns:a16="http://schemas.microsoft.com/office/drawing/2014/main" id="{6CD458F1-79CB-3C54-8F04-C5BF2C8F1569}"/>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C66F9E2C-F1E9-558A-C044-8983F6441352}"/>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Forward</a:t>
            </a:r>
          </a:p>
        </p:txBody>
      </p:sp>
      <p:sp>
        <p:nvSpPr>
          <p:cNvPr id="2" name="Freeform 45">
            <a:extLst>
              <a:ext uri="{FF2B5EF4-FFF2-40B4-BE49-F238E27FC236}">
                <a16:creationId xmlns:a16="http://schemas.microsoft.com/office/drawing/2014/main" id="{5C7B8C74-838D-5D55-07E9-9BA239F1E3E2}"/>
              </a:ext>
            </a:extLst>
          </p:cNvPr>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3" name="AutoShape 52">
            <a:extLst>
              <a:ext uri="{FF2B5EF4-FFF2-40B4-BE49-F238E27FC236}">
                <a16:creationId xmlns:a16="http://schemas.microsoft.com/office/drawing/2014/main" id="{52148CB6-61A5-6BE4-9500-11E8F38642DC}"/>
              </a:ext>
            </a:extLst>
          </p:cNvPr>
          <p:cNvSpPr/>
          <p:nvPr/>
        </p:nvSpPr>
        <p:spPr>
          <a:xfrm>
            <a:off x="2176301" y="1413606"/>
            <a:ext cx="1958518" cy="1540950"/>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4" name="AutoShape 53">
            <a:extLst>
              <a:ext uri="{FF2B5EF4-FFF2-40B4-BE49-F238E27FC236}">
                <a16:creationId xmlns:a16="http://schemas.microsoft.com/office/drawing/2014/main" id="{FDC6C89C-3CFD-0F41-400C-F91B3C620BE2}"/>
              </a:ext>
            </a:extLst>
          </p:cNvPr>
          <p:cNvSpPr/>
          <p:nvPr/>
        </p:nvSpPr>
        <p:spPr>
          <a:xfrm>
            <a:off x="4128584" y="1420950"/>
            <a:ext cx="323199" cy="1197645"/>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8" name="AutoShape 54">
            <a:extLst>
              <a:ext uri="{FF2B5EF4-FFF2-40B4-BE49-F238E27FC236}">
                <a16:creationId xmlns:a16="http://schemas.microsoft.com/office/drawing/2014/main" id="{E55039B9-3145-F3E8-8B29-5EE7CD32B526}"/>
              </a:ext>
            </a:extLst>
          </p:cNvPr>
          <p:cNvSpPr/>
          <p:nvPr/>
        </p:nvSpPr>
        <p:spPr>
          <a:xfrm flipH="1">
            <a:off x="4797190" y="1390803"/>
            <a:ext cx="289937" cy="1227792"/>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9" name="AutoShape 55">
            <a:extLst>
              <a:ext uri="{FF2B5EF4-FFF2-40B4-BE49-F238E27FC236}">
                <a16:creationId xmlns:a16="http://schemas.microsoft.com/office/drawing/2014/main" id="{EDABB7F4-BAA3-B7D6-FEC0-B54B123AEA38}"/>
              </a:ext>
            </a:extLst>
          </p:cNvPr>
          <p:cNvSpPr/>
          <p:nvPr/>
        </p:nvSpPr>
        <p:spPr>
          <a:xfrm flipH="1">
            <a:off x="5063630" y="1421149"/>
            <a:ext cx="1961167" cy="1533408"/>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0" name="TextBox 56">
            <a:extLst>
              <a:ext uri="{FF2B5EF4-FFF2-40B4-BE49-F238E27FC236}">
                <a16:creationId xmlns:a16="http://schemas.microsoft.com/office/drawing/2014/main" id="{23F81BE6-BFD3-1391-9A54-F6D6D3377342}"/>
              </a:ext>
            </a:extLst>
          </p:cNvPr>
          <p:cNvSpPr txBox="1"/>
          <p:nvPr/>
        </p:nvSpPr>
        <p:spPr>
          <a:xfrm>
            <a:off x="4357614" y="2883119"/>
            <a:ext cx="497458" cy="131190"/>
          </a:xfrm>
          <a:prstGeom prst="rect">
            <a:avLst/>
          </a:prstGeom>
        </p:spPr>
        <p:txBody>
          <a:bodyPr lIns="0" tIns="0" rIns="0" bIns="0" rtlCol="0" anchor="t">
            <a:spAutoFit/>
          </a:bodyPr>
          <a:lstStyle/>
          <a:p>
            <a:pPr algn="ctr">
              <a:lnSpc>
                <a:spcPts val="1050"/>
              </a:lnSpc>
              <a:spcBef>
                <a:spcPct val="0"/>
              </a:spcBef>
            </a:pPr>
            <a:r>
              <a:rPr lang="en-US" sz="750" dirty="0">
                <a:solidFill>
                  <a:schemeClr val="bg1"/>
                </a:solidFill>
                <a:latin typeface="Canva Sans"/>
                <a:ea typeface="Canva Sans"/>
                <a:cs typeface="Canva Sans"/>
                <a:sym typeface="Canva Sans"/>
              </a:rPr>
              <a:t>All-Gather</a:t>
            </a:r>
          </a:p>
        </p:txBody>
      </p:sp>
      <p:pic>
        <p:nvPicPr>
          <p:cNvPr id="11" name="Picture 10">
            <a:extLst>
              <a:ext uri="{FF2B5EF4-FFF2-40B4-BE49-F238E27FC236}">
                <a16:creationId xmlns:a16="http://schemas.microsoft.com/office/drawing/2014/main" id="{D49710A8-5D9D-EC7D-EE87-482C73AB7FEE}"/>
              </a:ext>
            </a:extLst>
          </p:cNvPr>
          <p:cNvPicPr>
            <a:picLocks noChangeAspect="1"/>
          </p:cNvPicPr>
          <p:nvPr/>
        </p:nvPicPr>
        <p:blipFill>
          <a:blip r:embed="rId12"/>
          <a:stretch>
            <a:fillRect/>
          </a:stretch>
        </p:blipFill>
        <p:spPr>
          <a:xfrm>
            <a:off x="1282799" y="3810569"/>
            <a:ext cx="816165" cy="50867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F282E98-CD97-85A8-54DC-BDE87874BE57}"/>
              </a:ext>
            </a:extLst>
          </p:cNvPr>
          <p:cNvPicPr>
            <a:picLocks noChangeAspect="1"/>
          </p:cNvPicPr>
          <p:nvPr/>
        </p:nvPicPr>
        <p:blipFill>
          <a:blip r:embed="rId12"/>
          <a:stretch>
            <a:fillRect/>
          </a:stretch>
        </p:blipFill>
        <p:spPr>
          <a:xfrm>
            <a:off x="3232420" y="3810569"/>
            <a:ext cx="816165" cy="50867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61FD425-C288-CF7E-3DF8-BEF93064BCA7}"/>
              </a:ext>
            </a:extLst>
          </p:cNvPr>
          <p:cNvPicPr>
            <a:picLocks noChangeAspect="1"/>
          </p:cNvPicPr>
          <p:nvPr/>
        </p:nvPicPr>
        <p:blipFill>
          <a:blip r:embed="rId12"/>
          <a:stretch>
            <a:fillRect/>
          </a:stretch>
        </p:blipFill>
        <p:spPr>
          <a:xfrm>
            <a:off x="5188182" y="3810569"/>
            <a:ext cx="816165" cy="50867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0215BD2C-103F-EB4D-0DE1-4319569180F6}"/>
              </a:ext>
            </a:extLst>
          </p:cNvPr>
          <p:cNvPicPr>
            <a:picLocks noChangeAspect="1"/>
          </p:cNvPicPr>
          <p:nvPr/>
        </p:nvPicPr>
        <p:blipFill>
          <a:blip r:embed="rId12"/>
          <a:stretch>
            <a:fillRect/>
          </a:stretch>
        </p:blipFill>
        <p:spPr>
          <a:xfrm>
            <a:off x="7156467" y="3810569"/>
            <a:ext cx="816165" cy="508677"/>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ACF8F409-D229-D1E0-8F86-18E7EE763367}"/>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bg1"/>
                </a:solidFill>
                <a:effectLst/>
              </a:rPr>
              <a:t>Ψ</a:t>
            </a:r>
            <a:endParaRPr lang="en-US" sz="1050" dirty="0">
              <a:solidFill>
                <a:schemeClr val="bg1"/>
              </a:solidFill>
            </a:endParaRPr>
          </a:p>
        </p:txBody>
      </p:sp>
    </p:spTree>
    <p:extLst>
      <p:ext uri="{BB962C8B-B14F-4D97-AF65-F5344CB8AC3E}">
        <p14:creationId xmlns:p14="http://schemas.microsoft.com/office/powerpoint/2010/main" val="135039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1F0FA-4B2B-CB72-85FE-4A47E453E461}"/>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AA4F7FD1-B34D-9044-8722-2A9326551FF9}"/>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15F8EE8A-84B4-09FD-CD1C-5033E50F14CC}"/>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08095CCC-47E7-EAB6-7AB7-57ECECE523E8}"/>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2FE9E4E5-181F-060C-EF55-C6619A41BEBC}"/>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D6C9A4EB-F9B9-572D-24C7-95120A95FD8A}"/>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C1453DA2-61F8-F4A7-C731-2829DE259494}"/>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2F97DC3F-F758-7EF3-5CC0-D0BFF06B29D8}"/>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3CBCF568-59F4-4B5F-CEEA-0CC40E704635}"/>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EE1922AF-9E90-50BB-612C-4ABB3AD11629}"/>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93DC01A9-3756-98E1-763C-4AD9C1A712A3}"/>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8878C50D-828F-79DD-CE2E-EAEE222A3869}"/>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55500AB9-DE9A-AFA2-7731-DB56471EA379}"/>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9CC7A228-F051-715A-DA06-1704E8721013}"/>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EEF93B58-F1B7-3B07-71E4-43CC7F5F80DB}"/>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296A88EC-4D70-6B70-BC9F-C705F966C3CF}"/>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8BACBB38-E62A-A912-98AE-11E7FA5871EC}"/>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F1197AE8-9604-151A-92E2-3BF13FB2DFD8}"/>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20B06154-FD76-D2F1-9059-8930460F70E4}"/>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201E07DC-7390-E42C-BC4D-C5F0489B75D9}"/>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B52EA17C-6368-FD1A-EF17-0E8EA1160145}"/>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71F4D1D4-1F3C-6A97-C8D0-C79C4E1A25AE}"/>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3E1EF743-E89B-B9DC-9D41-AB1EF744BC94}"/>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A2742471-2D31-6642-9AEA-8E0D4C93A674}"/>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C18853B7-0C5D-7D05-6BB9-AB99913D1ED4}"/>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chemeClr val="bg2">
                <a:lumMod val="40000"/>
                <a:lumOff val="60000"/>
              </a:schemeClr>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A15B56BF-8C4F-AC4C-B566-B88A1AD9B57C}"/>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04BAC94E-F6F1-5142-D31A-8B3157C672BE}"/>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3D76009A-A0AB-2131-CCB0-97CC68A82344}"/>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DF3755BC-121B-A252-C17B-949F29417E38}"/>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F7976E29-DDEE-12A8-0E9E-BEFAAFC1ADB7}"/>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1C98884B-6C77-A481-0555-CBF340B2B7E6}"/>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1B06641D-ACF2-91E7-3EB8-CCBD9203F125}"/>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F30E2F57-DB84-D1AB-B479-AE902ED87184}"/>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6C594876-6B39-CFD1-2887-67F3EAF0B3CD}"/>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chemeClr val="bg2">
                <a:lumMod val="40000"/>
                <a:lumOff val="60000"/>
              </a:schemeClr>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F21560D6-800F-B075-6084-FD257485FEE7}"/>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55A1EA62-6732-48DA-B118-EF347EFF05C2}"/>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A2F1FE30-F365-0521-0C9B-E85560B09355}"/>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AF71BB5F-186A-2FBD-05BB-01F6A25F9BF8}"/>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23BE582C-CB57-3A86-D50C-CC12454B09F5}"/>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78E659DA-3AAD-4A19-4105-06013517C953}"/>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FC8EA359-EC0E-76A5-671A-763B270A5FF9}"/>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FF7F73E9-F5E1-5E43-74BE-53ABBF44AB17}"/>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5BEEF25E-8AE8-1111-57D9-A6C7581B6FFB}"/>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E7715301-085F-C37C-A027-A938C481EEB9}"/>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E4E109A1-5E6E-D02B-4FCD-CEF4BBD6C52B}"/>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E73EC336-6C1D-1AA1-0766-A3C9F00B2C9F}"/>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5AFF0186-C743-9CD1-AD77-21520ABB89BB}"/>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FEAAB410-DD7B-0BE8-A81E-FD8A5C320EA6}"/>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12BFC4E8-22E9-7D78-9060-27B80D1DA365}"/>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8B14FCF7-3FB7-E078-702B-D822AF580C02}"/>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20487E3E-986A-7963-8ADF-AA38C41AC4D7}"/>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79C4E385-0E62-0256-E97B-76FE3C06A922}"/>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61D1E657-AE36-0662-5618-82AB1B026FA4}"/>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7278D137-493F-BD35-437F-3695131BF981}"/>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6B37FA23-4A64-3C08-1F76-2A0B840322CF}"/>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205A33B2-7EDA-F1AE-8837-E83FC65253AB}"/>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03E11AF8-6CC9-6C9B-C132-7BB0DAF8D983}"/>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009ECB99-1820-AE08-4B1B-3A68404E778D}"/>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DFCF5C3D-B500-B035-B430-55F6D6DB0C69}"/>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765E4048-A82C-384B-B509-19525A71C285}"/>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8F480C4A-80BA-F403-405D-4DB33D301197}"/>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CE64A687-B02C-506E-D6B6-19FC800B50C6}"/>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E3F37550-2076-0620-3113-3720D52B496D}"/>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226C3A94-B2D4-1C8A-FAB0-D9B66DA4CB1D}"/>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D056626A-CCA8-A3CE-7C6E-F2DC66D6FCF1}"/>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5A33FA71-E7D2-6E7B-D2CD-FB5716E622F7}"/>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5A6F26F0-578B-B211-A775-85FA87FB58F6}"/>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A0D7C1C0-992D-F09D-B594-B293F36381DB}"/>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C0F1FE8A-002F-4E0F-1FAB-AAB9933DDA09}"/>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3E412D5F-358E-5FA0-86F7-6C6E6EAF568A}"/>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91ABAE2F-18A4-9A17-1C45-C3C7754E3DEB}"/>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B5F70974-4C83-28F8-0EC3-7DCFDB7A4501}"/>
              </a:ext>
            </a:extLst>
          </p:cNvPr>
          <p:cNvSpPr txBox="1"/>
          <p:nvPr/>
        </p:nvSpPr>
        <p:spPr>
          <a:xfrm>
            <a:off x="1920883" y="518929"/>
            <a:ext cx="4876800" cy="200055"/>
          </a:xfrm>
          <a:prstGeom prst="rect">
            <a:avLst/>
          </a:prstGeom>
          <a:noFill/>
        </p:spPr>
        <p:txBody>
          <a:bodyPr wrap="square">
            <a:spAutoFit/>
          </a:bodyPr>
          <a:lstStyle/>
          <a:p>
            <a:pPr algn="ctr"/>
            <a:r>
              <a:rPr lang="en-US" sz="700" b="0" i="0" dirty="0">
                <a:solidFill>
                  <a:schemeClr val="tx1">
                    <a:lumMod val="75000"/>
                    <a:lumOff val="25000"/>
                  </a:schemeClr>
                </a:solidFill>
                <a:effectLst/>
                <a:latin typeface="Courier New" panose="02070309020205020404" pitchFamily="49" charset="0"/>
                <a:cs typeface="Courier New" panose="02070309020205020404" pitchFamily="49" charset="0"/>
              </a:rPr>
              <a:t>Sequentially go through the layers, we </a:t>
            </a:r>
            <a:r>
              <a:rPr lang="en-US" sz="700" b="1" i="0" dirty="0">
                <a:solidFill>
                  <a:schemeClr val="tx1">
                    <a:lumMod val="75000"/>
                    <a:lumOff val="25000"/>
                  </a:schemeClr>
                </a:solidFill>
                <a:effectLst/>
                <a:latin typeface="Courier New" panose="02070309020205020404" pitchFamily="49" charset="0"/>
                <a:cs typeface="Courier New" panose="02070309020205020404" pitchFamily="49" charset="0"/>
              </a:rPr>
              <a:t>retrieve the necessary parameters on demand</a:t>
            </a:r>
            <a:r>
              <a:rPr lang="en-US" sz="700" b="0" i="0" dirty="0">
                <a:solidFill>
                  <a:schemeClr val="tx1">
                    <a:lumMod val="75000"/>
                    <a:lumOff val="25000"/>
                  </a:schemeClr>
                </a:solidFill>
                <a:effectLst/>
                <a:latin typeface="Courier New" panose="02070309020205020404" pitchFamily="49" charset="0"/>
                <a:cs typeface="Courier New" panose="02070309020205020404" pitchFamily="49" charset="0"/>
              </a:rPr>
              <a:t> </a:t>
            </a:r>
            <a:endParaRPr lang="en-US" sz="7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131" name="Freeform 46">
            <a:extLst>
              <a:ext uri="{FF2B5EF4-FFF2-40B4-BE49-F238E27FC236}">
                <a16:creationId xmlns:a16="http://schemas.microsoft.com/office/drawing/2014/main" id="{0D184E3C-ED8A-9C29-B24A-6E1EA995382D}"/>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1D5A2C93-E199-4CBC-4204-AC7873B54B57}"/>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Forward</a:t>
            </a:r>
          </a:p>
        </p:txBody>
      </p:sp>
      <p:sp>
        <p:nvSpPr>
          <p:cNvPr id="3" name="TextBox 2">
            <a:extLst>
              <a:ext uri="{FF2B5EF4-FFF2-40B4-BE49-F238E27FC236}">
                <a16:creationId xmlns:a16="http://schemas.microsoft.com/office/drawing/2014/main" id="{78C6C816-A0FF-AA84-F12F-40BA3B97C7D4}"/>
              </a:ext>
            </a:extLst>
          </p:cNvPr>
          <p:cNvSpPr txBox="1"/>
          <p:nvPr/>
        </p:nvSpPr>
        <p:spPr>
          <a:xfrm>
            <a:off x="1863436" y="657461"/>
            <a:ext cx="4876800" cy="200055"/>
          </a:xfrm>
          <a:prstGeom prst="rect">
            <a:avLst/>
          </a:prstGeom>
          <a:noFill/>
        </p:spPr>
        <p:txBody>
          <a:bodyPr wrap="square">
            <a:spAutoFit/>
          </a:bodyPr>
          <a:lstStyle/>
          <a:p>
            <a:pPr algn="ctr"/>
            <a:r>
              <a:rPr lang="en-US" sz="700" b="1" dirty="0">
                <a:solidFill>
                  <a:srgbClr val="38B6FF"/>
                </a:solidFill>
                <a:latin typeface="Courier New" panose="02070309020205020404" pitchFamily="49" charset="0"/>
                <a:cs typeface="Courier New" panose="02070309020205020404" pitchFamily="49" charset="0"/>
              </a:rPr>
              <a:t>immediately flush </a:t>
            </a:r>
            <a:r>
              <a:rPr lang="en-US" sz="700" dirty="0">
                <a:solidFill>
                  <a:schemeClr val="bg1"/>
                </a:solidFill>
                <a:latin typeface="Courier New" panose="02070309020205020404" pitchFamily="49" charset="0"/>
                <a:cs typeface="Courier New" panose="02070309020205020404" pitchFamily="49" charset="0"/>
              </a:rPr>
              <a:t>them </a:t>
            </a:r>
            <a:r>
              <a:rPr lang="en-US" sz="700" b="1" dirty="0">
                <a:solidFill>
                  <a:srgbClr val="38B6FF"/>
                </a:solidFill>
                <a:latin typeface="Courier New" panose="02070309020205020404" pitchFamily="49" charset="0"/>
                <a:cs typeface="Courier New" panose="02070309020205020404" pitchFamily="49" charset="0"/>
              </a:rPr>
              <a:t>from memory </a:t>
            </a:r>
            <a:r>
              <a:rPr lang="en-US" sz="700" dirty="0">
                <a:solidFill>
                  <a:schemeClr val="bg1"/>
                </a:solidFill>
                <a:latin typeface="Courier New" panose="02070309020205020404" pitchFamily="49" charset="0"/>
                <a:cs typeface="Courier New" panose="02070309020205020404" pitchFamily="49" charset="0"/>
              </a:rPr>
              <a:t>when we don't need them anymore</a:t>
            </a:r>
          </a:p>
        </p:txBody>
      </p:sp>
      <p:sp>
        <p:nvSpPr>
          <p:cNvPr id="9" name="TextBox 8">
            <a:extLst>
              <a:ext uri="{FF2B5EF4-FFF2-40B4-BE49-F238E27FC236}">
                <a16:creationId xmlns:a16="http://schemas.microsoft.com/office/drawing/2014/main" id="{D91376A6-7075-C424-B5AE-884939E9E8F4}"/>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bg1"/>
                </a:solidFill>
                <a:effectLst/>
              </a:rPr>
              <a:t>Ψ</a:t>
            </a:r>
            <a:endParaRPr lang="en-US" sz="1050" dirty="0">
              <a:solidFill>
                <a:schemeClr val="bg1"/>
              </a:solidFill>
            </a:endParaRPr>
          </a:p>
        </p:txBody>
      </p:sp>
    </p:spTree>
    <p:extLst>
      <p:ext uri="{BB962C8B-B14F-4D97-AF65-F5344CB8AC3E}">
        <p14:creationId xmlns:p14="http://schemas.microsoft.com/office/powerpoint/2010/main" val="308472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F24142-28ED-721F-9F26-22BCCC601651}"/>
              </a:ext>
            </a:extLst>
          </p:cNvPr>
          <p:cNvPicPr>
            <a:picLocks noChangeAspect="1"/>
          </p:cNvPicPr>
          <p:nvPr/>
        </p:nvPicPr>
        <p:blipFill>
          <a:blip r:embed="rId2"/>
          <a:stretch>
            <a:fillRect/>
          </a:stretch>
        </p:blipFill>
        <p:spPr>
          <a:xfrm>
            <a:off x="2073910" y="1195070"/>
            <a:ext cx="4768014" cy="2753360"/>
          </a:xfrm>
          <a:prstGeom prst="rect">
            <a:avLst/>
          </a:prstGeom>
        </p:spPr>
      </p:pic>
      <p:sp>
        <p:nvSpPr>
          <p:cNvPr id="5" name="Oval 4">
            <a:extLst>
              <a:ext uri="{FF2B5EF4-FFF2-40B4-BE49-F238E27FC236}">
                <a16:creationId xmlns:a16="http://schemas.microsoft.com/office/drawing/2014/main" id="{A5580854-06D6-F2EF-7E8B-6E0CEE199806}"/>
              </a:ext>
            </a:extLst>
          </p:cNvPr>
          <p:cNvSpPr/>
          <p:nvPr/>
        </p:nvSpPr>
        <p:spPr>
          <a:xfrm>
            <a:off x="2699657" y="1976846"/>
            <a:ext cx="139337" cy="174171"/>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76CF8E3-6E60-DD5C-AC8F-07D7FB78BAE1}"/>
              </a:ext>
            </a:extLst>
          </p:cNvPr>
          <p:cNvSpPr/>
          <p:nvPr/>
        </p:nvSpPr>
        <p:spPr>
          <a:xfrm>
            <a:off x="3148149" y="1976845"/>
            <a:ext cx="139337" cy="174171"/>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88E81A-F6A2-A552-DDEB-8ED90FD929C7}"/>
              </a:ext>
            </a:extLst>
          </p:cNvPr>
          <p:cNvSpPr/>
          <p:nvPr/>
        </p:nvSpPr>
        <p:spPr>
          <a:xfrm>
            <a:off x="3596641" y="1976846"/>
            <a:ext cx="139337" cy="174171"/>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3DA31CE-2B6E-B899-AC8B-FCF2EEEBDCF8}"/>
              </a:ext>
            </a:extLst>
          </p:cNvPr>
          <p:cNvSpPr/>
          <p:nvPr/>
        </p:nvSpPr>
        <p:spPr>
          <a:xfrm>
            <a:off x="4045133" y="1976845"/>
            <a:ext cx="139337" cy="174171"/>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8CAECEF-BC86-CF7A-4146-1B84742A1634}"/>
              </a:ext>
            </a:extLst>
          </p:cNvPr>
          <p:cNvSpPr/>
          <p:nvPr/>
        </p:nvSpPr>
        <p:spPr>
          <a:xfrm>
            <a:off x="4546544" y="1976846"/>
            <a:ext cx="139337" cy="174171"/>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C0FD80-504C-ECAA-9855-0C5BB7EC6B5C}"/>
              </a:ext>
            </a:extLst>
          </p:cNvPr>
          <p:cNvSpPr/>
          <p:nvPr/>
        </p:nvSpPr>
        <p:spPr>
          <a:xfrm>
            <a:off x="4995036" y="1976845"/>
            <a:ext cx="139337" cy="174171"/>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E9E501-FEDB-4713-2CF9-518C28FDF461}"/>
              </a:ext>
            </a:extLst>
          </p:cNvPr>
          <p:cNvSpPr/>
          <p:nvPr/>
        </p:nvSpPr>
        <p:spPr>
          <a:xfrm>
            <a:off x="2229396" y="612594"/>
            <a:ext cx="4441370" cy="383177"/>
          </a:xfrm>
          <a:prstGeom prst="rect">
            <a:avLst/>
          </a:prstGeom>
          <a:noFill/>
          <a:ln w="1905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DFFDC65-DA07-EFE3-5BDC-53FF7D9E6639}"/>
              </a:ext>
            </a:extLst>
          </p:cNvPr>
          <p:cNvSpPr/>
          <p:nvPr/>
        </p:nvSpPr>
        <p:spPr>
          <a:xfrm>
            <a:off x="3287486" y="717096"/>
            <a:ext cx="139337" cy="174171"/>
          </a:xfrm>
          <a:prstGeom prst="ellipse">
            <a:avLst/>
          </a:prstGeom>
          <a:solidFill>
            <a:srgbClr val="92D0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42885B2-0956-1693-DB06-ADAACFE5FCDC}"/>
              </a:ext>
            </a:extLst>
          </p:cNvPr>
          <p:cNvSpPr txBox="1"/>
          <p:nvPr/>
        </p:nvSpPr>
        <p:spPr>
          <a:xfrm>
            <a:off x="3426823" y="681072"/>
            <a:ext cx="2886891" cy="246221"/>
          </a:xfrm>
          <a:prstGeom prst="rect">
            <a:avLst/>
          </a:prstGeom>
          <a:noFill/>
        </p:spPr>
        <p:txBody>
          <a:bodyPr wrap="square" rtlCol="0">
            <a:spAutoFit/>
          </a:bodyPr>
          <a:lstStyle/>
          <a:p>
            <a:r>
              <a:rPr lang="en-US" sz="1000" b="1" dirty="0">
                <a:solidFill>
                  <a:schemeClr val="tx1"/>
                </a:solidFill>
                <a:latin typeface="Courier New" panose="02070309020205020404" pitchFamily="49" charset="0"/>
                <a:cs typeface="Courier New" panose="02070309020205020404" pitchFamily="49" charset="0"/>
                <a:sym typeface="Wingdings" pitchFamily="2" charset="2"/>
              </a:rPr>
              <a:t> </a:t>
            </a:r>
            <a:r>
              <a:rPr lang="en-US" sz="1000" b="1" dirty="0">
                <a:solidFill>
                  <a:schemeClr val="tx1"/>
                </a:solidFill>
                <a:latin typeface="Courier New" panose="02070309020205020404" pitchFamily="49" charset="0"/>
                <a:cs typeface="Courier New" panose="02070309020205020404" pitchFamily="49" charset="0"/>
              </a:rPr>
              <a:t>Storing the activation only here</a:t>
            </a:r>
          </a:p>
        </p:txBody>
      </p:sp>
    </p:spTree>
    <p:extLst>
      <p:ext uri="{BB962C8B-B14F-4D97-AF65-F5344CB8AC3E}">
        <p14:creationId xmlns:p14="http://schemas.microsoft.com/office/powerpoint/2010/main" val="4182387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8E1F2-6C12-BCCE-2B74-E50526441CD2}"/>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378EB646-AE95-FB4F-F2F5-6E5B13809536}"/>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A3D0698C-1776-AF7A-16BE-9F9798F27141}"/>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C97F4DE7-5B20-E543-7B4C-5FE393595A4D}"/>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9758B3FB-36F5-731B-C313-BBF346493320}"/>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AAE4C723-27A3-D95D-DB8F-C684D69F9700}"/>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8051EBCB-579C-F68A-2EAD-2924BA28AF6C}"/>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835AC5E3-DE80-9206-6998-87234DE7FA7C}"/>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BAF751FE-5E8B-0AE2-6A6F-A2E1E43DD757}"/>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F3E2AB00-3C38-598E-A77F-353F2D52E613}"/>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5B3323E0-9838-7DF2-6A9C-747B5C18B591}"/>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EC71941E-F2E7-643B-174F-0FD55EDF6DD4}"/>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1CCC3D2F-95BF-8A53-89C2-12D5731DEDA9}"/>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88157DAF-864F-6223-7AF4-48A7C45677FB}"/>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CD96E3C3-FE6F-39EF-5995-D2F8141F8692}"/>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A51FA479-2B0A-9866-C1F3-D17FAA10D6F3}"/>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BEC700BD-C21C-3A09-D62D-0D3E4D2DB147}"/>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D1B97049-A424-D8EC-033C-A43345C78DA7}"/>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41FEE0FC-8600-3288-2063-96CA959C35AE}"/>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02F57D65-B8E8-AB58-F0E2-EC2791AAA1F2}"/>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F79982DD-FDC3-A228-A247-1C3AE11CEB2E}"/>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8B247138-B27F-6D65-0286-6AD2DF78E27C}"/>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BA9D3C46-68A6-F0FC-05F2-46394406A875}"/>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DA6071DD-03C4-B521-A0A9-887924CF8755}"/>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FCDC7A74-1CEE-3E5B-2E0B-20F13D51E2EE}"/>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8"/>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5ABB7E4C-6617-E97E-A9B1-90BE19923050}"/>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5DDEE41B-37CA-8EA5-93C4-A1682CE8D92D}"/>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2D268BD6-0D01-4330-94D4-91AF65397BFA}"/>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C4C88A5D-F3D2-2EC9-242A-D0CB8CAAD911}"/>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A1C0F35C-D511-FD1D-1CB8-313B67D3FD22}"/>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F0C9582B-118A-C16E-1F88-A344AD8CDBC2}"/>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F0E6333F-AA3E-4445-B014-13407CEE3C00}"/>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2A41CA32-81CF-56BA-A118-2649BF24AE0C}"/>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9420D5C9-4D71-19A3-A5A4-0D5EA7A68AF0}"/>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8"/>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D96C5CDE-977D-8AB6-9671-7C77346B212D}"/>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6B00E213-C303-646D-5F80-D84D73B68295}"/>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8C3859F7-D74D-75BD-94E1-2852C95601E4}"/>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6A37E947-A087-8DF0-3668-3F877523476E}"/>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3BF73C81-17AC-4F1E-418E-CD0F708D271C}"/>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641680EE-BFAC-C00E-689D-61B3626316C4}"/>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9F578E09-DCE5-7DD7-0489-67110F842376}"/>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267A05A3-4F76-99A6-CA37-839F31AE21EE}"/>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7F1DC3B5-9D62-CD61-2DEB-DE8B5F841AEC}"/>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8"/>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F6A4D229-CE15-C00B-5E4A-A7FB13F47E12}"/>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E2DE411C-59D9-301B-96D6-FBAE15ECF95C}"/>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1D90434F-98B8-857A-C199-0E58B79FDA7C}"/>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68C719AA-42F2-E8F4-7A04-C2BA6972D957}"/>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F650B4F8-B2CA-5089-0660-4534403DE770}"/>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53D23A20-AACE-0F00-AA9D-120E4E9339BB}"/>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2D7E60D4-A6CF-E68F-2F3E-4D32AD8DCEF8}"/>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461BAC69-CE62-FD37-76A6-826A2B3758BB}"/>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329E4245-C620-966F-F954-7DFB66E9452D}"/>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A316B8DC-A820-C8B7-467A-8F01F0090923}"/>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B485ABDF-CB8C-D49D-0F8B-EEB42E4296CC}"/>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E84658E5-A320-E3DA-731A-63A895423233}"/>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8"/>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99B41B13-DFE1-49A8-3A33-63925E59FDAC}"/>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779EBA8B-CB2C-7380-EFA0-469EA5E3C6BC}"/>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037D9A98-839A-19A1-A7F8-0A05E2E758BF}"/>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883B18DA-EE3C-6658-EE02-6BEBC5B3D2F5}"/>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7FE486D0-A8DA-9329-E2CF-0714AA17AFF9}"/>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E46990D-7B4C-0E61-A6A2-19B262BE6FE5}"/>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5DE006C7-9643-81A9-F370-ECE0AD03CD0F}"/>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494DCA1A-1E0D-3D05-0410-84B1F1F006C6}"/>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68D6EDF8-1B34-2E4D-08F1-E3D65FE3B0D5}"/>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3F74F92A-0793-6A93-5F83-8AB744292B91}"/>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9EB09FDC-7957-A3B7-5843-4940808CBAC6}"/>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5A284882-E385-E34C-2F96-85AD31721D60}"/>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18F96142-1E81-5A21-BFC6-99FBA58813FD}"/>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D666E528-35BB-01A1-D14F-BF94FB60493F}"/>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A4B367B6-D245-D043-F44C-C84BB2CE0C6F}"/>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F87A392E-CC98-3FDC-FEBE-3132C8E17C90}"/>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B34EB129-3436-2C03-6468-ED62BBB2CEF9}"/>
              </a:ext>
            </a:extLst>
          </p:cNvPr>
          <p:cNvSpPr txBox="1"/>
          <p:nvPr/>
        </p:nvSpPr>
        <p:spPr>
          <a:xfrm>
            <a:off x="1920883" y="518929"/>
            <a:ext cx="4876800" cy="215444"/>
          </a:xfrm>
          <a:prstGeom prst="rect">
            <a:avLst/>
          </a:prstGeom>
          <a:noFill/>
        </p:spPr>
        <p:txBody>
          <a:bodyPr wrap="square">
            <a:spAutoFit/>
          </a:bodyPr>
          <a:lstStyle>
            <a:defPPr marR="0" lvl="0" algn="l" rtl="0">
              <a:lnSpc>
                <a:spcPct val="100000"/>
              </a:lnSpc>
              <a:spcBef>
                <a:spcPts val="0"/>
              </a:spcBef>
              <a:spcAft>
                <a:spcPts val="0"/>
              </a:spcAft>
            </a:defPPr>
            <a:lvl1pPr algn="ctr">
              <a:defRPr sz="700" b="1">
                <a:solidFill>
                  <a:srgbClr val="38B6FF"/>
                </a:solidFill>
                <a:latin typeface="Courier New" panose="02070309020205020404" pitchFamily="49" charset="0"/>
                <a:cs typeface="Courier New" panose="02070309020205020404" pitchFamily="49" charset="0"/>
              </a:defRPr>
            </a:lvl1pPr>
          </a:lstStyle>
          <a:p>
            <a:r>
              <a:rPr lang="en-US" b="0" dirty="0">
                <a:solidFill>
                  <a:schemeClr val="bg1"/>
                </a:solidFill>
              </a:rPr>
              <a:t>Works the </a:t>
            </a:r>
            <a:r>
              <a:rPr lang="en-US" dirty="0"/>
              <a:t>same way, </a:t>
            </a:r>
            <a:r>
              <a:rPr lang="en-US" b="0" dirty="0">
                <a:solidFill>
                  <a:schemeClr val="bg1"/>
                </a:solidFill>
              </a:rPr>
              <a:t>just </a:t>
            </a:r>
            <a:r>
              <a:rPr lang="en-US" dirty="0"/>
              <a:t>inverted in flow</a:t>
            </a:r>
          </a:p>
        </p:txBody>
      </p:sp>
      <p:sp>
        <p:nvSpPr>
          <p:cNvPr id="131" name="Freeform 46">
            <a:extLst>
              <a:ext uri="{FF2B5EF4-FFF2-40B4-BE49-F238E27FC236}">
                <a16:creationId xmlns:a16="http://schemas.microsoft.com/office/drawing/2014/main" id="{8B061D86-F41C-A397-E262-F574ADAB06BE}"/>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C0734500-9716-BBC6-9645-DB6D483EB433}"/>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2" name="Freeform 44">
            <a:extLst>
              <a:ext uri="{FF2B5EF4-FFF2-40B4-BE49-F238E27FC236}">
                <a16:creationId xmlns:a16="http://schemas.microsoft.com/office/drawing/2014/main" id="{BB146182-3028-A046-6229-264C2BBF43C9}"/>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sz="700">
              <a:solidFill>
                <a:schemeClr val="bg1"/>
              </a:solidFill>
            </a:endParaRPr>
          </a:p>
        </p:txBody>
      </p:sp>
      <p:sp>
        <p:nvSpPr>
          <p:cNvPr id="4" name="TextBox 51">
            <a:extLst>
              <a:ext uri="{FF2B5EF4-FFF2-40B4-BE49-F238E27FC236}">
                <a16:creationId xmlns:a16="http://schemas.microsoft.com/office/drawing/2014/main" id="{A90874FA-C2B2-4CA0-B2D6-C3A2BE610DDF}"/>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8" name="TextBox 7">
            <a:extLst>
              <a:ext uri="{FF2B5EF4-FFF2-40B4-BE49-F238E27FC236}">
                <a16:creationId xmlns:a16="http://schemas.microsoft.com/office/drawing/2014/main" id="{3BAAE5EC-D181-DAA3-FD70-D449BAFD0B07}"/>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tx1">
                    <a:lumMod val="85000"/>
                    <a:lumOff val="15000"/>
                  </a:schemeClr>
                </a:solidFill>
                <a:effectLst/>
              </a:rPr>
              <a:t>Ψ</a:t>
            </a:r>
            <a:endParaRPr lang="en-US" sz="1050" dirty="0">
              <a:solidFill>
                <a:schemeClr val="tx1">
                  <a:lumMod val="85000"/>
                  <a:lumOff val="15000"/>
                </a:schemeClr>
              </a:solidFill>
            </a:endParaRPr>
          </a:p>
        </p:txBody>
      </p:sp>
    </p:spTree>
    <p:extLst>
      <p:ext uri="{BB962C8B-B14F-4D97-AF65-F5344CB8AC3E}">
        <p14:creationId xmlns:p14="http://schemas.microsoft.com/office/powerpoint/2010/main" val="17481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CEAD3-7931-A2E9-9560-EF66C248DBF4}"/>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0464E0C4-3490-9ECE-6199-9CF8672A699D}"/>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solidFill>
              <a:srgbClr val="7ED957"/>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F444DAE4-45F1-176E-C538-B3FA82F217C7}"/>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ndParaRPr>
          </a:p>
        </p:txBody>
      </p:sp>
      <p:sp>
        <p:nvSpPr>
          <p:cNvPr id="38" name="TextBox 38">
            <a:extLst>
              <a:ext uri="{FF2B5EF4-FFF2-40B4-BE49-F238E27FC236}">
                <a16:creationId xmlns:a16="http://schemas.microsoft.com/office/drawing/2014/main" id="{59C4E885-553E-9740-A0CE-A50DE296A731}"/>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22437AFA-FB4F-62F1-A461-85FF32080D33}"/>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ADDB2D79-4389-C1EF-452D-ADE11D8B79AF}"/>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77C70DE3-33CE-1233-690E-3AB86B1F2B54}"/>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21024AB1-5C93-FE55-7C7D-40066A5C2B76}"/>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6B9EE082-02A2-A147-EFE8-1408488C388F}"/>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B7BB0BA1-4DC8-B01D-FEB6-26507061914A}"/>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AAC3489E-1B57-A8EF-160A-7C26C364ADB6}"/>
                </a:ext>
              </a:extLst>
            </p:cNvPr>
            <p:cNvSpPr txBox="1"/>
            <p:nvPr/>
          </p:nvSpPr>
          <p:spPr>
            <a:xfrm>
              <a:off x="0" y="-2232"/>
              <a:ext cx="812800" cy="129744"/>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F16C45C4-58B1-A0B2-B210-0A5A3021245E}"/>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8EEB9880-AF25-521D-C531-A5B29D96B50D}"/>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1FBF58B3-9A52-7199-0420-986AB1372E9F}"/>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0A6EF45F-A4CA-31B2-437E-E68DEF3CAC22}"/>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FA1AAAD5-9DBD-13C8-A425-D3D0CA2609B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2D95C0D4-AFDF-89AB-2591-999547674308}"/>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C1DC7B9E-2535-FA4F-4F0E-203225FDBE7C}"/>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312BB030-6CDE-D6F8-5803-7646B4ACD2FC}"/>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7D9F485B-C0F2-279C-70C7-A5F640CAF6B7}"/>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6A93BF2E-C10C-04CA-F299-0DCEA6EF0E08}"/>
              </a:ext>
            </a:extLst>
          </p:cNvPr>
          <p:cNvSpPr txBox="1"/>
          <p:nvPr/>
        </p:nvSpPr>
        <p:spPr>
          <a:xfrm>
            <a:off x="1186472" y="1115407"/>
            <a:ext cx="24496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17" name="Group 13">
            <a:extLst>
              <a:ext uri="{FF2B5EF4-FFF2-40B4-BE49-F238E27FC236}">
                <a16:creationId xmlns:a16="http://schemas.microsoft.com/office/drawing/2014/main" id="{02A5FB2D-6361-57E9-A7A6-5E20A44C2A91}"/>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39BE0593-3721-AF62-FC45-C3F783EA3448}"/>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8"/>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7F17678E-B477-3BAB-FD01-9F4C2A18F30B}"/>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5C4E22F7-4009-51FF-18B0-6B754126BF9F}"/>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ADA7197C-B5CD-32C6-C2AE-8E78160A0C53}"/>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3C015856-E2AA-50B5-0C49-D2E9262D03D1}"/>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sp>
        <p:nvSpPr>
          <p:cNvPr id="77" name="TextBox 21">
            <a:extLst>
              <a:ext uri="{FF2B5EF4-FFF2-40B4-BE49-F238E27FC236}">
                <a16:creationId xmlns:a16="http://schemas.microsoft.com/office/drawing/2014/main" id="{E2BB8873-0EB1-2ED0-5B40-3977A5817C99}"/>
              </a:ext>
            </a:extLst>
          </p:cNvPr>
          <p:cNvSpPr txBox="1"/>
          <p:nvPr/>
        </p:nvSpPr>
        <p:spPr>
          <a:xfrm>
            <a:off x="3388107" y="1115407"/>
            <a:ext cx="24472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78" name="Group 22">
            <a:extLst>
              <a:ext uri="{FF2B5EF4-FFF2-40B4-BE49-F238E27FC236}">
                <a16:creationId xmlns:a16="http://schemas.microsoft.com/office/drawing/2014/main" id="{0312AEB9-DC9A-E567-E4B7-71693B23850A}"/>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29F9F929-ABD1-5F5A-7EAA-F07A785F3EE5}"/>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8"/>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08EE759B-AABF-ADEF-679B-4CF9D73D0F00}"/>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32921FA1-677B-A0CB-BC33-D8FF2E4443E8}"/>
              </a:ext>
            </a:extLst>
          </p:cNvPr>
          <p:cNvGrpSpPr/>
          <p:nvPr/>
        </p:nvGrpSpPr>
        <p:grpSpPr>
          <a:xfrm>
            <a:off x="3388107" y="1443006"/>
            <a:ext cx="244724" cy="374346"/>
            <a:chOff x="0" y="-19050"/>
            <a:chExt cx="200955" cy="307395"/>
          </a:xfrm>
        </p:grpSpPr>
        <p:sp>
          <p:nvSpPr>
            <p:cNvPr id="82" name="Freeform 26">
              <a:extLst>
                <a:ext uri="{FF2B5EF4-FFF2-40B4-BE49-F238E27FC236}">
                  <a16:creationId xmlns:a16="http://schemas.microsoft.com/office/drawing/2014/main" id="{18389B69-0A8C-4330-24ED-CB16CE5EF6BA}"/>
                </a:ext>
              </a:extLst>
            </p:cNvPr>
            <p:cNvSpPr/>
            <p:nvPr/>
          </p:nvSpPr>
          <p:spPr>
            <a:xfrm>
              <a:off x="0" y="3736"/>
              <a:ext cx="200955" cy="284609"/>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34526F5E-9624-CFB3-41B4-0D1368B6090A}"/>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95" name="TextBox 39">
            <a:extLst>
              <a:ext uri="{FF2B5EF4-FFF2-40B4-BE49-F238E27FC236}">
                <a16:creationId xmlns:a16="http://schemas.microsoft.com/office/drawing/2014/main" id="{69843F1F-D8A8-3515-76D9-8622BC755020}"/>
              </a:ext>
            </a:extLst>
          </p:cNvPr>
          <p:cNvSpPr txBox="1"/>
          <p:nvPr/>
        </p:nvSpPr>
        <p:spPr>
          <a:xfrm>
            <a:off x="7748292" y="1115407"/>
            <a:ext cx="26824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96" name="Group 40">
            <a:extLst>
              <a:ext uri="{FF2B5EF4-FFF2-40B4-BE49-F238E27FC236}">
                <a16:creationId xmlns:a16="http://schemas.microsoft.com/office/drawing/2014/main" id="{C599E5AB-59F9-0FAA-38BA-FD76DD063C4A}"/>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F4B1B6BF-9F98-78F5-5824-510FFFDC204D}"/>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8"/>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F426D87B-3571-548F-55A8-DBEB5D805F73}"/>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DE7CE6AD-F720-3034-7002-D140664803E1}"/>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9808D0F4-E8BB-93FE-2B4E-94886664CC9D}"/>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591F57B2-BA23-DC24-0FE0-0F9DE28E4F3A}"/>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20CE5F66-6310-9D2D-29D6-513770861711}"/>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04D5571D-8712-271F-B160-583D64E88EB0}"/>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0250AD37-7382-2EAD-652E-D9A9F9BC2BD1}"/>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107" name="TextBox 30">
            <a:extLst>
              <a:ext uri="{FF2B5EF4-FFF2-40B4-BE49-F238E27FC236}">
                <a16:creationId xmlns:a16="http://schemas.microsoft.com/office/drawing/2014/main" id="{39F619C3-E80D-4B3E-4DC9-ECBBF0F22D9C}"/>
              </a:ext>
            </a:extLst>
          </p:cNvPr>
          <p:cNvSpPr txBox="1"/>
          <p:nvPr/>
        </p:nvSpPr>
        <p:spPr>
          <a:xfrm>
            <a:off x="5572783" y="1115407"/>
            <a:ext cx="269090"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108" name="Group 31">
            <a:extLst>
              <a:ext uri="{FF2B5EF4-FFF2-40B4-BE49-F238E27FC236}">
                <a16:creationId xmlns:a16="http://schemas.microsoft.com/office/drawing/2014/main" id="{16EC9FBA-8BB7-902A-FA5E-9A176666288B}"/>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819CC287-907C-5B84-A48B-09DA2DAC6857}"/>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8"/>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71C05393-3B6B-046A-C76B-8E694DBA98BE}"/>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776182DF-EAB1-EB43-5468-1646705D7892}"/>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33078F10-86A7-444C-9F81-9AE165EFA9E2}"/>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DFE67CEA-0787-212D-D128-B3614BFCCB3D}"/>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D194F089-5932-9A14-7941-A8F03E83C823}"/>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EEDC14AE-F892-50BA-96E5-A52DC5CC0330}"/>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12290EE7-C0FC-7E25-A98D-0D2175048BB1}"/>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433D2FD5-7075-C52C-3C11-C78F8914BAE1}"/>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EF87CCB8-7354-64A5-BF67-6F7C0C11CF97}"/>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2B557B4E-0870-61F8-A83F-2A314EBD1268}"/>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81F75787-AA25-C8BE-AA88-7D9016C46535}"/>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5EA3FC4B-7F5E-73AB-1D44-18C0F626B70F}"/>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8DBD665F-CDF5-16D6-1C1A-90D741D99E2C}"/>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572E4D5A-4944-723F-EEE2-DBA01520BBD6}"/>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2E38FD3F-90D0-A543-30E6-1BE341E633A2}"/>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41E4C426-CCDD-95BB-1D84-3B33B5FC4A8C}"/>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5112044F-400B-8DBB-1BD6-7EB3A643E1B1}"/>
              </a:ext>
            </a:extLst>
          </p:cNvPr>
          <p:cNvSpPr txBox="1"/>
          <p:nvPr/>
        </p:nvSpPr>
        <p:spPr>
          <a:xfrm>
            <a:off x="1920883" y="518929"/>
            <a:ext cx="4876800" cy="215444"/>
          </a:xfrm>
          <a:prstGeom prst="rect">
            <a:avLst/>
          </a:prstGeom>
          <a:noFill/>
        </p:spPr>
        <p:txBody>
          <a:bodyPr wrap="square">
            <a:spAutoFit/>
          </a:bodyPr>
          <a:lstStyle>
            <a:defPPr marR="0" lvl="0" algn="l" rtl="0">
              <a:lnSpc>
                <a:spcPct val="100000"/>
              </a:lnSpc>
              <a:spcBef>
                <a:spcPts val="0"/>
              </a:spcBef>
              <a:spcAft>
                <a:spcPts val="0"/>
              </a:spcAft>
            </a:defPPr>
            <a:lvl1pPr algn="ctr">
              <a:defRPr sz="700" b="1">
                <a:solidFill>
                  <a:srgbClr val="38B6FF"/>
                </a:solidFill>
                <a:latin typeface="Courier New" panose="02070309020205020404" pitchFamily="49" charset="0"/>
                <a:cs typeface="Courier New" panose="02070309020205020404" pitchFamily="49" charset="0"/>
              </a:defRPr>
            </a:lvl1pPr>
          </a:lstStyle>
          <a:p>
            <a:r>
              <a:rPr lang="en-US" b="0" dirty="0">
                <a:solidFill>
                  <a:schemeClr val="bg2">
                    <a:lumMod val="75000"/>
                  </a:schemeClr>
                </a:solidFill>
              </a:rPr>
              <a:t>Works the </a:t>
            </a:r>
            <a:r>
              <a:rPr lang="en-US" dirty="0">
                <a:solidFill>
                  <a:schemeClr val="bg2">
                    <a:lumMod val="75000"/>
                  </a:schemeClr>
                </a:solidFill>
              </a:rPr>
              <a:t>same way, </a:t>
            </a:r>
            <a:r>
              <a:rPr lang="en-US" b="0" dirty="0">
                <a:solidFill>
                  <a:schemeClr val="bg2">
                    <a:lumMod val="75000"/>
                  </a:schemeClr>
                </a:solidFill>
              </a:rPr>
              <a:t>just </a:t>
            </a:r>
            <a:r>
              <a:rPr lang="en-US" dirty="0">
                <a:solidFill>
                  <a:schemeClr val="bg2">
                    <a:lumMod val="75000"/>
                  </a:schemeClr>
                </a:solidFill>
              </a:rPr>
              <a:t>inverted in flow</a:t>
            </a:r>
          </a:p>
        </p:txBody>
      </p:sp>
      <p:sp>
        <p:nvSpPr>
          <p:cNvPr id="131" name="Freeform 46">
            <a:extLst>
              <a:ext uri="{FF2B5EF4-FFF2-40B4-BE49-F238E27FC236}">
                <a16:creationId xmlns:a16="http://schemas.microsoft.com/office/drawing/2014/main" id="{B2903A0F-1131-DF68-1C5A-9D1989FB4D87}"/>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344C4875-8B47-B1A1-4EA0-468DF7BCFFC2}"/>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2" name="Freeform 44">
            <a:extLst>
              <a:ext uri="{FF2B5EF4-FFF2-40B4-BE49-F238E27FC236}">
                <a16:creationId xmlns:a16="http://schemas.microsoft.com/office/drawing/2014/main" id="{19168B6C-3E89-8FD2-6505-D32B15E8CF99}"/>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sz="700">
              <a:solidFill>
                <a:schemeClr val="bg1"/>
              </a:solidFill>
            </a:endParaRPr>
          </a:p>
        </p:txBody>
      </p:sp>
      <p:sp>
        <p:nvSpPr>
          <p:cNvPr id="4" name="TextBox 51">
            <a:extLst>
              <a:ext uri="{FF2B5EF4-FFF2-40B4-BE49-F238E27FC236}">
                <a16:creationId xmlns:a16="http://schemas.microsoft.com/office/drawing/2014/main" id="{9A866771-8A05-657B-03A7-5BAD655D2856}"/>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3" name="Freeform 45">
            <a:extLst>
              <a:ext uri="{FF2B5EF4-FFF2-40B4-BE49-F238E27FC236}">
                <a16:creationId xmlns:a16="http://schemas.microsoft.com/office/drawing/2014/main" id="{70EDE401-D1BA-0D46-C21E-B0FFFB991112}"/>
              </a:ext>
            </a:extLst>
          </p:cNvPr>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700" dirty="0">
              <a:solidFill>
                <a:schemeClr val="bg1"/>
              </a:solidFill>
            </a:endParaRPr>
          </a:p>
        </p:txBody>
      </p:sp>
      <p:sp>
        <p:nvSpPr>
          <p:cNvPr id="8" name="AutoShape 52">
            <a:extLst>
              <a:ext uri="{FF2B5EF4-FFF2-40B4-BE49-F238E27FC236}">
                <a16:creationId xmlns:a16="http://schemas.microsoft.com/office/drawing/2014/main" id="{7149723C-AE6E-AF88-80A6-CA65D0567FBE}"/>
              </a:ext>
            </a:extLst>
          </p:cNvPr>
          <p:cNvSpPr/>
          <p:nvPr/>
        </p:nvSpPr>
        <p:spPr>
          <a:xfrm>
            <a:off x="2176301" y="1413606"/>
            <a:ext cx="1958518" cy="1540950"/>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9" name="AutoShape 53">
            <a:extLst>
              <a:ext uri="{FF2B5EF4-FFF2-40B4-BE49-F238E27FC236}">
                <a16:creationId xmlns:a16="http://schemas.microsoft.com/office/drawing/2014/main" id="{78DC4BBA-57E1-B36C-9295-5073CE52D792}"/>
              </a:ext>
            </a:extLst>
          </p:cNvPr>
          <p:cNvSpPr/>
          <p:nvPr/>
        </p:nvSpPr>
        <p:spPr>
          <a:xfrm>
            <a:off x="4128584" y="1420950"/>
            <a:ext cx="323199" cy="1197645"/>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0" name="AutoShape 54">
            <a:extLst>
              <a:ext uri="{FF2B5EF4-FFF2-40B4-BE49-F238E27FC236}">
                <a16:creationId xmlns:a16="http://schemas.microsoft.com/office/drawing/2014/main" id="{47CB56A4-712E-720B-5CC5-CC2A1D9F97C1}"/>
              </a:ext>
            </a:extLst>
          </p:cNvPr>
          <p:cNvSpPr/>
          <p:nvPr/>
        </p:nvSpPr>
        <p:spPr>
          <a:xfrm flipH="1">
            <a:off x="4797190" y="1390803"/>
            <a:ext cx="289937" cy="1227792"/>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1" name="AutoShape 55">
            <a:extLst>
              <a:ext uri="{FF2B5EF4-FFF2-40B4-BE49-F238E27FC236}">
                <a16:creationId xmlns:a16="http://schemas.microsoft.com/office/drawing/2014/main" id="{D5E45B2A-D29F-2DA8-1316-D4E1347BE90D}"/>
              </a:ext>
            </a:extLst>
          </p:cNvPr>
          <p:cNvSpPr/>
          <p:nvPr/>
        </p:nvSpPr>
        <p:spPr>
          <a:xfrm flipH="1">
            <a:off x="5063630" y="1421149"/>
            <a:ext cx="1961167" cy="1533408"/>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2" name="TextBox 56">
            <a:extLst>
              <a:ext uri="{FF2B5EF4-FFF2-40B4-BE49-F238E27FC236}">
                <a16:creationId xmlns:a16="http://schemas.microsoft.com/office/drawing/2014/main" id="{C464ED15-AD55-12FA-C7A7-473368CC8F19}"/>
              </a:ext>
            </a:extLst>
          </p:cNvPr>
          <p:cNvSpPr txBox="1"/>
          <p:nvPr/>
        </p:nvSpPr>
        <p:spPr>
          <a:xfrm>
            <a:off x="4357614" y="2883119"/>
            <a:ext cx="497458" cy="131190"/>
          </a:xfrm>
          <a:prstGeom prst="rect">
            <a:avLst/>
          </a:prstGeom>
        </p:spPr>
        <p:txBody>
          <a:bodyPr lIns="0" tIns="0" rIns="0" bIns="0" rtlCol="0" anchor="t">
            <a:spAutoFit/>
          </a:bodyPr>
          <a:lstStyle/>
          <a:p>
            <a:pPr algn="ctr">
              <a:lnSpc>
                <a:spcPts val="1050"/>
              </a:lnSpc>
              <a:spcBef>
                <a:spcPct val="0"/>
              </a:spcBef>
            </a:pPr>
            <a:r>
              <a:rPr lang="en-US" sz="750" dirty="0">
                <a:solidFill>
                  <a:schemeClr val="bg1"/>
                </a:solidFill>
                <a:latin typeface="Canva Sans"/>
                <a:ea typeface="Canva Sans"/>
                <a:cs typeface="Canva Sans"/>
                <a:sym typeface="Canva Sans"/>
              </a:rPr>
              <a:t>All-Gather</a:t>
            </a:r>
          </a:p>
        </p:txBody>
      </p:sp>
      <p:sp>
        <p:nvSpPr>
          <p:cNvPr id="13" name="TextBox 12">
            <a:extLst>
              <a:ext uri="{FF2B5EF4-FFF2-40B4-BE49-F238E27FC236}">
                <a16:creationId xmlns:a16="http://schemas.microsoft.com/office/drawing/2014/main" id="{3794FC99-D41E-B374-5926-2E3AF9CB9158}"/>
              </a:ext>
            </a:extLst>
          </p:cNvPr>
          <p:cNvSpPr txBox="1"/>
          <p:nvPr/>
        </p:nvSpPr>
        <p:spPr>
          <a:xfrm>
            <a:off x="1863436" y="657461"/>
            <a:ext cx="4876800" cy="200055"/>
          </a:xfrm>
          <a:prstGeom prst="rect">
            <a:avLst/>
          </a:prstGeom>
          <a:noFill/>
        </p:spPr>
        <p:txBody>
          <a:bodyPr wrap="square">
            <a:spAutoFit/>
          </a:bodyPr>
          <a:lstStyle/>
          <a:p>
            <a:pPr algn="ctr"/>
            <a:r>
              <a:rPr lang="en-US" sz="700" b="1" dirty="0">
                <a:solidFill>
                  <a:srgbClr val="38B6FF"/>
                </a:solidFill>
                <a:latin typeface="Courier New" panose="02070309020205020404" pitchFamily="49" charset="0"/>
                <a:cs typeface="Courier New" panose="02070309020205020404" pitchFamily="49" charset="0"/>
              </a:rPr>
              <a:t>we do all-gather operations for the parameters </a:t>
            </a:r>
            <a:endParaRPr lang="en-US" sz="700" dirty="0">
              <a:solidFill>
                <a:schemeClr val="bg1"/>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592EDFAE-32B8-3519-B545-F697CE46E46B}"/>
              </a:ext>
            </a:extLst>
          </p:cNvPr>
          <p:cNvPicPr>
            <a:picLocks noChangeAspect="1"/>
          </p:cNvPicPr>
          <p:nvPr/>
        </p:nvPicPr>
        <p:blipFill>
          <a:blip r:embed="rId14"/>
          <a:stretch>
            <a:fillRect/>
          </a:stretch>
        </p:blipFill>
        <p:spPr>
          <a:xfrm>
            <a:off x="1282799" y="3810569"/>
            <a:ext cx="816165" cy="50867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B23BB4E-3092-4B11-182C-7C337AB7B872}"/>
              </a:ext>
            </a:extLst>
          </p:cNvPr>
          <p:cNvPicPr>
            <a:picLocks noChangeAspect="1"/>
          </p:cNvPicPr>
          <p:nvPr/>
        </p:nvPicPr>
        <p:blipFill>
          <a:blip r:embed="rId14"/>
          <a:stretch>
            <a:fillRect/>
          </a:stretch>
        </p:blipFill>
        <p:spPr>
          <a:xfrm>
            <a:off x="3232420" y="3810569"/>
            <a:ext cx="816165" cy="508677"/>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16EF6BA6-37F7-1EFE-FEE0-40C7E20FA7EB}"/>
              </a:ext>
            </a:extLst>
          </p:cNvPr>
          <p:cNvPicPr>
            <a:picLocks noChangeAspect="1"/>
          </p:cNvPicPr>
          <p:nvPr/>
        </p:nvPicPr>
        <p:blipFill>
          <a:blip r:embed="rId14"/>
          <a:stretch>
            <a:fillRect/>
          </a:stretch>
        </p:blipFill>
        <p:spPr>
          <a:xfrm>
            <a:off x="5188182" y="3810569"/>
            <a:ext cx="816165" cy="508677"/>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FEC65725-335F-32E3-3432-DB14323E5E14}"/>
              </a:ext>
            </a:extLst>
          </p:cNvPr>
          <p:cNvPicPr>
            <a:picLocks noChangeAspect="1"/>
          </p:cNvPicPr>
          <p:nvPr/>
        </p:nvPicPr>
        <p:blipFill>
          <a:blip r:embed="rId14"/>
          <a:stretch>
            <a:fillRect/>
          </a:stretch>
        </p:blipFill>
        <p:spPr>
          <a:xfrm>
            <a:off x="7156467" y="3810569"/>
            <a:ext cx="816165" cy="508677"/>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EBA20F3B-5B07-F719-B3EA-8439FF4E6837}"/>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tx1">
                    <a:lumMod val="85000"/>
                    <a:lumOff val="15000"/>
                  </a:schemeClr>
                </a:solidFill>
                <a:effectLst/>
              </a:rPr>
              <a:t>Ψ</a:t>
            </a:r>
            <a:endParaRPr lang="en-US" sz="1050" dirty="0">
              <a:solidFill>
                <a:schemeClr val="tx1">
                  <a:lumMod val="85000"/>
                  <a:lumOff val="15000"/>
                </a:schemeClr>
              </a:solidFill>
            </a:endParaRPr>
          </a:p>
        </p:txBody>
      </p:sp>
      <p:sp>
        <p:nvSpPr>
          <p:cNvPr id="25" name="TextBox 24">
            <a:extLst>
              <a:ext uri="{FF2B5EF4-FFF2-40B4-BE49-F238E27FC236}">
                <a16:creationId xmlns:a16="http://schemas.microsoft.com/office/drawing/2014/main" id="{50D6B8BE-02F7-9BAB-4EAB-B8BDE9125F97}"/>
              </a:ext>
            </a:extLst>
          </p:cNvPr>
          <p:cNvSpPr txBox="1"/>
          <p:nvPr/>
        </p:nvSpPr>
        <p:spPr>
          <a:xfrm>
            <a:off x="1413273" y="2907277"/>
            <a:ext cx="279607" cy="253916"/>
          </a:xfrm>
          <a:prstGeom prst="rect">
            <a:avLst/>
          </a:prstGeom>
          <a:noFill/>
        </p:spPr>
        <p:txBody>
          <a:bodyPr wrap="square">
            <a:spAutoFit/>
          </a:bodyPr>
          <a:lstStyle/>
          <a:p>
            <a:r>
              <a:rPr lang="el-GR" sz="1050" b="0" i="0" dirty="0">
                <a:solidFill>
                  <a:schemeClr val="bg1"/>
                </a:solidFill>
                <a:effectLst/>
              </a:rPr>
              <a:t>Ψ</a:t>
            </a:r>
            <a:endParaRPr lang="en-US" sz="1050" dirty="0"/>
          </a:p>
        </p:txBody>
      </p:sp>
    </p:spTree>
    <p:extLst>
      <p:ext uri="{BB962C8B-B14F-4D97-AF65-F5344CB8AC3E}">
        <p14:creationId xmlns:p14="http://schemas.microsoft.com/office/powerpoint/2010/main" val="36134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F67E6-2652-B312-6F5A-D3AD7E155265}"/>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EAF91330-597A-BE1F-0AF3-98BACE8E2B20}"/>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solidFill>
              <a:srgbClr val="7ED957"/>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D21BF0A0-ADA6-CBFD-8473-C3FFCB211920}"/>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solidFill>
            <a:srgbClr val="FFBD58"/>
          </a:solidFill>
          <a:ln w="6350">
            <a:noFill/>
            <a:prstDash val="sysDot"/>
          </a:ln>
        </p:spPr>
        <p:txBody>
          <a:bodyPr lIns="25400" tIns="25400" rIns="25400" bIns="25400" rtlCol="0" anchor="ctr"/>
          <a:lstStyle/>
          <a:p>
            <a:pPr algn="ctr">
              <a:lnSpc>
                <a:spcPts val="840"/>
              </a:lnSpc>
            </a:pPr>
            <a:endParaRPr lang="en-US" sz="600" dirty="0">
              <a:solidFill>
                <a:schemeClr val="bg1"/>
              </a:solidFill>
              <a:latin typeface="Canva Sans"/>
            </a:endParaRPr>
          </a:p>
        </p:txBody>
      </p:sp>
      <p:sp>
        <p:nvSpPr>
          <p:cNvPr id="38" name="TextBox 38">
            <a:extLst>
              <a:ext uri="{FF2B5EF4-FFF2-40B4-BE49-F238E27FC236}">
                <a16:creationId xmlns:a16="http://schemas.microsoft.com/office/drawing/2014/main" id="{CCE8744E-0FD3-AD33-BED8-29D7F8600ED5}"/>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2BBD0918-DC18-D6FA-F3A7-B3AE86CFC7B0}"/>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E6455652-7B37-4CA6-A6B3-38C601530370}"/>
              </a:ext>
            </a:extLst>
          </p:cNvPr>
          <p:cNvSpPr txBox="1"/>
          <p:nvPr/>
        </p:nvSpPr>
        <p:spPr>
          <a:xfrm>
            <a:off x="3132689" y="1308204"/>
            <a:ext cx="989829" cy="158002"/>
          </a:xfrm>
          <a:prstGeom prst="rect">
            <a:avLst/>
          </a:prstGeom>
          <a:solidFill>
            <a:srgbClr val="FFBD58"/>
          </a:solidFill>
          <a:ln w="3175">
            <a:no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7F4DFED8-A18F-EE1A-C824-54665544F49E}"/>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817E1E22-BC51-0F06-4B28-6B329303F315}"/>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01DCC5AE-BAD9-13D9-1664-1066F8260458}"/>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85751F87-1E1B-A9FF-F69D-28B6B8C35785}"/>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D819A56E-4F5E-FB48-AEA6-3DDB2F095CDD}"/>
                </a:ext>
              </a:extLst>
            </p:cNvPr>
            <p:cNvSpPr txBox="1"/>
            <p:nvPr/>
          </p:nvSpPr>
          <p:spPr>
            <a:xfrm>
              <a:off x="0" y="-2232"/>
              <a:ext cx="812800" cy="129744"/>
            </a:xfrm>
            <a:prstGeom prst="rect">
              <a:avLst/>
            </a:prstGeom>
            <a:solidFill>
              <a:srgbClr val="FFBD58"/>
            </a:solidFill>
            <a:ln w="3175">
              <a:no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51AAD3DA-264D-9B27-9AF9-346767B59994}"/>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CC3AD738-A98A-FDD6-D69E-E12C25211DA8}"/>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447C4A9B-A510-3C06-0BCF-A4CE99E6D2A1}"/>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8A07EE3D-BF08-8C41-DC1A-3A6BEA44D714}"/>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73C4DE61-7796-0A8E-2575-F86D57B9D410}"/>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8661B74D-D060-6879-3167-62FA56B98DD9}"/>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5B276221-FFA0-F915-7EC8-6DCFD284260E}"/>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1CAD5D61-CF0C-E5D5-E1A7-8EF1E042FC65}"/>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0CA160E6-522A-DCA8-7622-5858892E6093}"/>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96629BE2-49CF-E9A3-8870-BC63826C3AD6}"/>
              </a:ext>
            </a:extLst>
          </p:cNvPr>
          <p:cNvSpPr txBox="1"/>
          <p:nvPr/>
        </p:nvSpPr>
        <p:spPr>
          <a:xfrm>
            <a:off x="1186472" y="1115407"/>
            <a:ext cx="24496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17" name="Group 13">
            <a:extLst>
              <a:ext uri="{FF2B5EF4-FFF2-40B4-BE49-F238E27FC236}">
                <a16:creationId xmlns:a16="http://schemas.microsoft.com/office/drawing/2014/main" id="{B769CA88-ED91-588F-8DFF-4ADF303BAB88}"/>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075B8254-5CA0-0AD6-10DD-451DE97285A4}"/>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8"/>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1EA81F87-5894-2085-6E32-E849B884E24E}"/>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69C86F4D-97F3-3FB0-55F8-64DF025FE949}"/>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7E86229C-C865-6215-03D0-77302D16A9E4}"/>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A4AEE448-5346-46F1-CAF8-A2A1A9ACB4F6}"/>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sp>
        <p:nvSpPr>
          <p:cNvPr id="77" name="TextBox 21">
            <a:extLst>
              <a:ext uri="{FF2B5EF4-FFF2-40B4-BE49-F238E27FC236}">
                <a16:creationId xmlns:a16="http://schemas.microsoft.com/office/drawing/2014/main" id="{9E1FA6B9-7768-6378-149B-A1F684E68CAD}"/>
              </a:ext>
            </a:extLst>
          </p:cNvPr>
          <p:cNvSpPr txBox="1"/>
          <p:nvPr/>
        </p:nvSpPr>
        <p:spPr>
          <a:xfrm>
            <a:off x="3388107" y="1115407"/>
            <a:ext cx="24472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78" name="Group 22">
            <a:extLst>
              <a:ext uri="{FF2B5EF4-FFF2-40B4-BE49-F238E27FC236}">
                <a16:creationId xmlns:a16="http://schemas.microsoft.com/office/drawing/2014/main" id="{9042BCCD-6C12-89C8-B1BB-9F6AABD15B69}"/>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7F2D2389-43E2-924F-21D1-F24D58AFCACA}"/>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8"/>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DDFB75F2-B520-7132-8455-AB3D24BA1F6E}"/>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C648B357-376F-F195-79CD-273B5AD3027C}"/>
              </a:ext>
            </a:extLst>
          </p:cNvPr>
          <p:cNvGrpSpPr/>
          <p:nvPr/>
        </p:nvGrpSpPr>
        <p:grpSpPr>
          <a:xfrm>
            <a:off x="3388107" y="1443006"/>
            <a:ext cx="244724" cy="374346"/>
            <a:chOff x="0" y="-19050"/>
            <a:chExt cx="200955" cy="307395"/>
          </a:xfrm>
        </p:grpSpPr>
        <p:sp>
          <p:nvSpPr>
            <p:cNvPr id="82" name="Freeform 26">
              <a:extLst>
                <a:ext uri="{FF2B5EF4-FFF2-40B4-BE49-F238E27FC236}">
                  <a16:creationId xmlns:a16="http://schemas.microsoft.com/office/drawing/2014/main" id="{B4DAC592-F280-118D-D830-A63DFFA1441B}"/>
                </a:ext>
              </a:extLst>
            </p:cNvPr>
            <p:cNvSpPr/>
            <p:nvPr/>
          </p:nvSpPr>
          <p:spPr>
            <a:xfrm>
              <a:off x="0" y="3736"/>
              <a:ext cx="200955" cy="284609"/>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3352CD33-BABD-EEDA-07C1-45B6EB1C9BBE}"/>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95" name="TextBox 39">
            <a:extLst>
              <a:ext uri="{FF2B5EF4-FFF2-40B4-BE49-F238E27FC236}">
                <a16:creationId xmlns:a16="http://schemas.microsoft.com/office/drawing/2014/main" id="{65F819A7-3202-8A83-CA32-198E8D54F38E}"/>
              </a:ext>
            </a:extLst>
          </p:cNvPr>
          <p:cNvSpPr txBox="1"/>
          <p:nvPr/>
        </p:nvSpPr>
        <p:spPr>
          <a:xfrm>
            <a:off x="7748292" y="1115407"/>
            <a:ext cx="26824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96" name="Group 40">
            <a:extLst>
              <a:ext uri="{FF2B5EF4-FFF2-40B4-BE49-F238E27FC236}">
                <a16:creationId xmlns:a16="http://schemas.microsoft.com/office/drawing/2014/main" id="{69AF8BD9-3BD6-06B7-C5E3-A62894694582}"/>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DB3DCB34-4285-8C4D-40E9-9E9F8AE2E716}"/>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8"/>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294513B2-B6E6-7F16-802C-56097A561139}"/>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AF0468A2-1EBB-3B84-281A-D4FF3BE6D0E9}"/>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1920DDBD-7DDB-B71F-323B-B631C9DD39DE}"/>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83D1BECD-CE8A-4BC1-67E0-8EB7A7E6D602}"/>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58D9DE0F-AAAB-8E2C-8DAD-7CF60E98DA9D}"/>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3B283D5D-9723-1D6B-7F43-99DD051154CF}"/>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solidFill>
            <a:srgbClr val="FFBD58"/>
          </a:solidFill>
          <a:ln w="3175">
            <a:no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D2034384-B068-DDB3-90AB-67B05E9ADF2D}"/>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107" name="TextBox 30">
            <a:extLst>
              <a:ext uri="{FF2B5EF4-FFF2-40B4-BE49-F238E27FC236}">
                <a16:creationId xmlns:a16="http://schemas.microsoft.com/office/drawing/2014/main" id="{99167C47-7EBE-C2AC-97EE-3776AFDAE5FB}"/>
              </a:ext>
            </a:extLst>
          </p:cNvPr>
          <p:cNvSpPr txBox="1"/>
          <p:nvPr/>
        </p:nvSpPr>
        <p:spPr>
          <a:xfrm>
            <a:off x="5572783" y="1115407"/>
            <a:ext cx="269090"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108" name="Group 31">
            <a:extLst>
              <a:ext uri="{FF2B5EF4-FFF2-40B4-BE49-F238E27FC236}">
                <a16:creationId xmlns:a16="http://schemas.microsoft.com/office/drawing/2014/main" id="{BA4C6243-6F13-5475-379C-DFD2262974EA}"/>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AEE933AA-7BB1-33E3-9273-FAB89FC305AB}"/>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8"/>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96A70FA8-B185-6B07-CFC4-550BB309FC59}"/>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BF492E72-3E7A-5D52-1A0D-CE62AFBB9148}"/>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06B1FCA4-EEB1-CC7E-CCB9-B9FB3E640F6B}"/>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094FD830-59F8-1859-ABF4-9BBCD50731E1}"/>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C3A85BA1-71F5-769C-EF31-8AC50F97BAD8}"/>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806CE56-3C36-90F9-9F3D-15964426C06B}"/>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F1A3D917-EA92-2ED0-EFB6-830869CAD643}"/>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68EB5285-45A7-606D-D9EF-E816763640E8}"/>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1E636D98-7C55-408F-61F2-717318EB6378}"/>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B4494A51-B22E-8753-D960-281644215647}"/>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41DC48A0-1620-2AA0-5F9D-9C836EBA1429}"/>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13FAC712-C5AE-8ADF-5EFF-7A8BC40DAC86}"/>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D559CF46-2C70-F8BC-309B-0EA4D633C4AE}"/>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CD326D78-14D9-57F1-4ECD-7038B9324B7C}"/>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37860CA9-6E57-04D2-B1AF-CCB02A330DF9}"/>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2D32C9A6-AF78-CA52-E328-F070B2B3F778}"/>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6E0D17CD-EFBB-4EF0-F34E-8161F6898C30}"/>
              </a:ext>
            </a:extLst>
          </p:cNvPr>
          <p:cNvSpPr txBox="1"/>
          <p:nvPr/>
        </p:nvSpPr>
        <p:spPr>
          <a:xfrm>
            <a:off x="1920883" y="518929"/>
            <a:ext cx="4876800" cy="215444"/>
          </a:xfrm>
          <a:prstGeom prst="rect">
            <a:avLst/>
          </a:prstGeom>
          <a:noFill/>
        </p:spPr>
        <p:txBody>
          <a:bodyPr wrap="square">
            <a:spAutoFit/>
          </a:bodyPr>
          <a:lstStyle>
            <a:defPPr marR="0" lvl="0" algn="l" rtl="0">
              <a:lnSpc>
                <a:spcPct val="100000"/>
              </a:lnSpc>
              <a:spcBef>
                <a:spcPts val="0"/>
              </a:spcBef>
              <a:spcAft>
                <a:spcPts val="0"/>
              </a:spcAft>
            </a:defPPr>
            <a:lvl1pPr algn="ctr">
              <a:defRPr sz="700" b="1">
                <a:solidFill>
                  <a:srgbClr val="38B6FF"/>
                </a:solidFill>
                <a:latin typeface="Courier New" panose="02070309020205020404" pitchFamily="49" charset="0"/>
                <a:cs typeface="Courier New" panose="02070309020205020404" pitchFamily="49" charset="0"/>
              </a:defRPr>
            </a:lvl1pPr>
          </a:lstStyle>
          <a:p>
            <a:r>
              <a:rPr lang="en-US" b="0" dirty="0">
                <a:solidFill>
                  <a:schemeClr val="bg2">
                    <a:lumMod val="75000"/>
                  </a:schemeClr>
                </a:solidFill>
              </a:rPr>
              <a:t>Works the </a:t>
            </a:r>
            <a:r>
              <a:rPr lang="en-US" dirty="0">
                <a:solidFill>
                  <a:schemeClr val="bg2">
                    <a:lumMod val="75000"/>
                  </a:schemeClr>
                </a:solidFill>
              </a:rPr>
              <a:t>same way, </a:t>
            </a:r>
            <a:r>
              <a:rPr lang="en-US" b="0" dirty="0">
                <a:solidFill>
                  <a:schemeClr val="bg2">
                    <a:lumMod val="75000"/>
                  </a:schemeClr>
                </a:solidFill>
              </a:rPr>
              <a:t>just </a:t>
            </a:r>
            <a:r>
              <a:rPr lang="en-US" dirty="0">
                <a:solidFill>
                  <a:schemeClr val="bg2">
                    <a:lumMod val="75000"/>
                  </a:schemeClr>
                </a:solidFill>
              </a:rPr>
              <a:t>inverted in flow</a:t>
            </a:r>
          </a:p>
        </p:txBody>
      </p:sp>
      <p:sp>
        <p:nvSpPr>
          <p:cNvPr id="131" name="Freeform 46">
            <a:extLst>
              <a:ext uri="{FF2B5EF4-FFF2-40B4-BE49-F238E27FC236}">
                <a16:creationId xmlns:a16="http://schemas.microsoft.com/office/drawing/2014/main" id="{3E781F64-CCA2-CFBF-9FE2-D7FC2EBCC23F}"/>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17BBF991-2B0F-DD3D-CB4F-9B1224D5BC5C}"/>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2" name="Freeform 44">
            <a:extLst>
              <a:ext uri="{FF2B5EF4-FFF2-40B4-BE49-F238E27FC236}">
                <a16:creationId xmlns:a16="http://schemas.microsoft.com/office/drawing/2014/main" id="{771467A9-6AF6-B640-0923-B77DF31BB324}"/>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sz="700">
              <a:solidFill>
                <a:schemeClr val="bg1"/>
              </a:solidFill>
            </a:endParaRPr>
          </a:p>
        </p:txBody>
      </p:sp>
      <p:sp>
        <p:nvSpPr>
          <p:cNvPr id="4" name="TextBox 51">
            <a:extLst>
              <a:ext uri="{FF2B5EF4-FFF2-40B4-BE49-F238E27FC236}">
                <a16:creationId xmlns:a16="http://schemas.microsoft.com/office/drawing/2014/main" id="{D7A477E3-72C2-C01A-8409-099315CD1D03}"/>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3" name="Freeform 45">
            <a:extLst>
              <a:ext uri="{FF2B5EF4-FFF2-40B4-BE49-F238E27FC236}">
                <a16:creationId xmlns:a16="http://schemas.microsoft.com/office/drawing/2014/main" id="{289AF85C-F71D-9ED3-D1F1-37EF6385E52B}"/>
              </a:ext>
            </a:extLst>
          </p:cNvPr>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700" dirty="0">
              <a:solidFill>
                <a:schemeClr val="bg1"/>
              </a:solidFill>
            </a:endParaRPr>
          </a:p>
        </p:txBody>
      </p:sp>
      <p:sp>
        <p:nvSpPr>
          <p:cNvPr id="8" name="AutoShape 52">
            <a:extLst>
              <a:ext uri="{FF2B5EF4-FFF2-40B4-BE49-F238E27FC236}">
                <a16:creationId xmlns:a16="http://schemas.microsoft.com/office/drawing/2014/main" id="{7438AAC1-E5E9-A400-B245-A2C8C839E91A}"/>
              </a:ext>
            </a:extLst>
          </p:cNvPr>
          <p:cNvSpPr/>
          <p:nvPr/>
        </p:nvSpPr>
        <p:spPr>
          <a:xfrm>
            <a:off x="2176301" y="1413606"/>
            <a:ext cx="1958518" cy="1540950"/>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9" name="AutoShape 53">
            <a:extLst>
              <a:ext uri="{FF2B5EF4-FFF2-40B4-BE49-F238E27FC236}">
                <a16:creationId xmlns:a16="http://schemas.microsoft.com/office/drawing/2014/main" id="{B7D64E92-2DD7-B0A6-3D55-7615B9F3FF51}"/>
              </a:ext>
            </a:extLst>
          </p:cNvPr>
          <p:cNvSpPr/>
          <p:nvPr/>
        </p:nvSpPr>
        <p:spPr>
          <a:xfrm>
            <a:off x="4128584" y="1420950"/>
            <a:ext cx="323199" cy="1197645"/>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0" name="AutoShape 54">
            <a:extLst>
              <a:ext uri="{FF2B5EF4-FFF2-40B4-BE49-F238E27FC236}">
                <a16:creationId xmlns:a16="http://schemas.microsoft.com/office/drawing/2014/main" id="{AFF09773-CFB8-7257-775E-1AB15B033A87}"/>
              </a:ext>
            </a:extLst>
          </p:cNvPr>
          <p:cNvSpPr/>
          <p:nvPr/>
        </p:nvSpPr>
        <p:spPr>
          <a:xfrm flipH="1">
            <a:off x="4797190" y="1390803"/>
            <a:ext cx="289937" cy="1227792"/>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1" name="AutoShape 55">
            <a:extLst>
              <a:ext uri="{FF2B5EF4-FFF2-40B4-BE49-F238E27FC236}">
                <a16:creationId xmlns:a16="http://schemas.microsoft.com/office/drawing/2014/main" id="{C9807631-6D43-BB15-76B3-FC5D2A73437C}"/>
              </a:ext>
            </a:extLst>
          </p:cNvPr>
          <p:cNvSpPr/>
          <p:nvPr/>
        </p:nvSpPr>
        <p:spPr>
          <a:xfrm flipH="1">
            <a:off x="5063630" y="1421149"/>
            <a:ext cx="1961167" cy="1533408"/>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2" name="TextBox 56">
            <a:extLst>
              <a:ext uri="{FF2B5EF4-FFF2-40B4-BE49-F238E27FC236}">
                <a16:creationId xmlns:a16="http://schemas.microsoft.com/office/drawing/2014/main" id="{066CD702-FE4C-F156-6DE3-FCD39C1BE506}"/>
              </a:ext>
            </a:extLst>
          </p:cNvPr>
          <p:cNvSpPr txBox="1"/>
          <p:nvPr/>
        </p:nvSpPr>
        <p:spPr>
          <a:xfrm>
            <a:off x="4252454" y="2888961"/>
            <a:ext cx="627230" cy="131190"/>
          </a:xfrm>
          <a:prstGeom prst="rect">
            <a:avLst/>
          </a:prstGeom>
        </p:spPr>
        <p:txBody>
          <a:bodyPr wrap="square" lIns="0" tIns="0" rIns="0" bIns="0" rtlCol="0" anchor="t">
            <a:spAutoFit/>
          </a:bodyPr>
          <a:lstStyle/>
          <a:p>
            <a:pPr algn="ctr">
              <a:lnSpc>
                <a:spcPts val="1050"/>
              </a:lnSpc>
              <a:spcBef>
                <a:spcPct val="0"/>
              </a:spcBef>
            </a:pPr>
            <a:r>
              <a:rPr lang="en-US" sz="750" dirty="0">
                <a:solidFill>
                  <a:schemeClr val="bg1"/>
                </a:solidFill>
                <a:latin typeface="Canva Sans"/>
                <a:ea typeface="Canva Sans"/>
                <a:cs typeface="Canva Sans"/>
                <a:sym typeface="Canva Sans"/>
              </a:rPr>
              <a:t>Reduce-scatter</a:t>
            </a:r>
          </a:p>
        </p:txBody>
      </p:sp>
      <p:sp>
        <p:nvSpPr>
          <p:cNvPr id="13" name="TextBox 12">
            <a:extLst>
              <a:ext uri="{FF2B5EF4-FFF2-40B4-BE49-F238E27FC236}">
                <a16:creationId xmlns:a16="http://schemas.microsoft.com/office/drawing/2014/main" id="{A113D4E0-470F-D034-A577-9D23B5FBC697}"/>
              </a:ext>
            </a:extLst>
          </p:cNvPr>
          <p:cNvSpPr txBox="1"/>
          <p:nvPr/>
        </p:nvSpPr>
        <p:spPr>
          <a:xfrm>
            <a:off x="1863436" y="657461"/>
            <a:ext cx="4876800" cy="200055"/>
          </a:xfrm>
          <a:prstGeom prst="rect">
            <a:avLst/>
          </a:prstGeom>
          <a:noFill/>
        </p:spPr>
        <p:txBody>
          <a:bodyPr wrap="square">
            <a:spAutoFit/>
          </a:bodyPr>
          <a:lstStyle/>
          <a:p>
            <a:pPr algn="ctr"/>
            <a:r>
              <a:rPr lang="en-US" sz="700" b="1" dirty="0">
                <a:solidFill>
                  <a:srgbClr val="38B6FF"/>
                </a:solidFill>
                <a:latin typeface="Courier New" panose="02070309020205020404" pitchFamily="49" charset="0"/>
                <a:cs typeface="Courier New" panose="02070309020205020404" pitchFamily="49" charset="0"/>
              </a:rPr>
              <a:t>produce </a:t>
            </a:r>
            <a:r>
              <a:rPr lang="en-US" sz="700" dirty="0">
                <a:solidFill>
                  <a:schemeClr val="bg1"/>
                </a:solidFill>
                <a:latin typeface="Courier New" panose="02070309020205020404" pitchFamily="49" charset="0"/>
                <a:cs typeface="Courier New" panose="02070309020205020404" pitchFamily="49" charset="0"/>
              </a:rPr>
              <a:t>the </a:t>
            </a:r>
            <a:r>
              <a:rPr lang="en-US" sz="700" b="1" dirty="0">
                <a:solidFill>
                  <a:srgbClr val="38B6FF"/>
                </a:solidFill>
                <a:latin typeface="Courier New" panose="02070309020205020404" pitchFamily="49" charset="0"/>
                <a:cs typeface="Courier New" panose="02070309020205020404" pitchFamily="49" charset="0"/>
              </a:rPr>
              <a:t>gradient shards</a:t>
            </a:r>
            <a:endParaRPr lang="en-US" sz="700" dirty="0">
              <a:solidFill>
                <a:schemeClr val="bg1"/>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1038EE04-755B-C676-AD06-53C903ECEC01}"/>
              </a:ext>
            </a:extLst>
          </p:cNvPr>
          <p:cNvPicPr>
            <a:picLocks noChangeAspect="1"/>
          </p:cNvPicPr>
          <p:nvPr/>
        </p:nvPicPr>
        <p:blipFill>
          <a:blip r:embed="rId14"/>
          <a:stretch>
            <a:fillRect/>
          </a:stretch>
        </p:blipFill>
        <p:spPr>
          <a:xfrm>
            <a:off x="1282799" y="3810569"/>
            <a:ext cx="816165" cy="50867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B1DF04AD-E72C-1F7B-41F3-5E3E484C091D}"/>
              </a:ext>
            </a:extLst>
          </p:cNvPr>
          <p:cNvPicPr>
            <a:picLocks noChangeAspect="1"/>
          </p:cNvPicPr>
          <p:nvPr/>
        </p:nvPicPr>
        <p:blipFill>
          <a:blip r:embed="rId14"/>
          <a:stretch>
            <a:fillRect/>
          </a:stretch>
        </p:blipFill>
        <p:spPr>
          <a:xfrm>
            <a:off x="3232420" y="3810569"/>
            <a:ext cx="816165" cy="508677"/>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99AA6177-E86F-F3B9-5203-CEB5A8E884C2}"/>
              </a:ext>
            </a:extLst>
          </p:cNvPr>
          <p:cNvPicPr>
            <a:picLocks noChangeAspect="1"/>
          </p:cNvPicPr>
          <p:nvPr/>
        </p:nvPicPr>
        <p:blipFill>
          <a:blip r:embed="rId14"/>
          <a:stretch>
            <a:fillRect/>
          </a:stretch>
        </p:blipFill>
        <p:spPr>
          <a:xfrm>
            <a:off x="5188182" y="3810569"/>
            <a:ext cx="816165" cy="508677"/>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79257DC3-FC0B-331B-DB0F-C8575F648762}"/>
              </a:ext>
            </a:extLst>
          </p:cNvPr>
          <p:cNvPicPr>
            <a:picLocks noChangeAspect="1"/>
          </p:cNvPicPr>
          <p:nvPr/>
        </p:nvPicPr>
        <p:blipFill>
          <a:blip r:embed="rId14"/>
          <a:stretch>
            <a:fillRect/>
          </a:stretch>
        </p:blipFill>
        <p:spPr>
          <a:xfrm>
            <a:off x="7156467" y="3810569"/>
            <a:ext cx="816165" cy="508677"/>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0742E898-17D1-5DB9-4390-86FE99D9926F}"/>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tx1">
                    <a:lumMod val="85000"/>
                    <a:lumOff val="15000"/>
                  </a:schemeClr>
                </a:solidFill>
                <a:effectLst/>
              </a:rPr>
              <a:t>Ψ</a:t>
            </a:r>
            <a:endParaRPr lang="en-US" sz="1050" dirty="0">
              <a:solidFill>
                <a:schemeClr val="tx1">
                  <a:lumMod val="85000"/>
                  <a:lumOff val="15000"/>
                </a:schemeClr>
              </a:solidFill>
            </a:endParaRPr>
          </a:p>
        </p:txBody>
      </p:sp>
      <p:sp>
        <p:nvSpPr>
          <p:cNvPr id="21" name="TextBox 20">
            <a:extLst>
              <a:ext uri="{FF2B5EF4-FFF2-40B4-BE49-F238E27FC236}">
                <a16:creationId xmlns:a16="http://schemas.microsoft.com/office/drawing/2014/main" id="{34D684A1-61D4-692E-13AB-21D1ECF432F2}"/>
              </a:ext>
            </a:extLst>
          </p:cNvPr>
          <p:cNvSpPr txBox="1"/>
          <p:nvPr/>
        </p:nvSpPr>
        <p:spPr>
          <a:xfrm>
            <a:off x="1413273" y="2907277"/>
            <a:ext cx="279607" cy="253916"/>
          </a:xfrm>
          <a:prstGeom prst="rect">
            <a:avLst/>
          </a:prstGeom>
          <a:noFill/>
        </p:spPr>
        <p:txBody>
          <a:bodyPr wrap="square">
            <a:spAutoFit/>
          </a:bodyPr>
          <a:lstStyle/>
          <a:p>
            <a:r>
              <a:rPr lang="el-GR" sz="1050" b="0" i="0" dirty="0">
                <a:solidFill>
                  <a:schemeClr val="bg1"/>
                </a:solidFill>
                <a:effectLst/>
              </a:rPr>
              <a:t>Ψ</a:t>
            </a:r>
            <a:endParaRPr lang="en-US" sz="1050" dirty="0"/>
          </a:p>
        </p:txBody>
      </p:sp>
      <p:sp>
        <p:nvSpPr>
          <p:cNvPr id="22" name="TextBox 21">
            <a:extLst>
              <a:ext uri="{FF2B5EF4-FFF2-40B4-BE49-F238E27FC236}">
                <a16:creationId xmlns:a16="http://schemas.microsoft.com/office/drawing/2014/main" id="{281A7C4B-45D9-4970-FEBE-17CEC0AC4793}"/>
              </a:ext>
            </a:extLst>
          </p:cNvPr>
          <p:cNvSpPr txBox="1"/>
          <p:nvPr/>
        </p:nvSpPr>
        <p:spPr>
          <a:xfrm>
            <a:off x="1411110" y="3124265"/>
            <a:ext cx="279607" cy="253916"/>
          </a:xfrm>
          <a:prstGeom prst="rect">
            <a:avLst/>
          </a:prstGeom>
          <a:noFill/>
        </p:spPr>
        <p:txBody>
          <a:bodyPr wrap="square">
            <a:spAutoFit/>
          </a:bodyPr>
          <a:lstStyle/>
          <a:p>
            <a:r>
              <a:rPr lang="el-GR" sz="1050" b="0" i="0" dirty="0">
                <a:solidFill>
                  <a:schemeClr val="bg1"/>
                </a:solidFill>
                <a:effectLst/>
              </a:rPr>
              <a:t>Ψ</a:t>
            </a:r>
            <a:endParaRPr lang="en-US" sz="1050" dirty="0"/>
          </a:p>
        </p:txBody>
      </p:sp>
    </p:spTree>
    <p:extLst>
      <p:ext uri="{BB962C8B-B14F-4D97-AF65-F5344CB8AC3E}">
        <p14:creationId xmlns:p14="http://schemas.microsoft.com/office/powerpoint/2010/main" val="326527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CDCC-A5E7-CE1D-2517-021268CF5B3B}"/>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4A16DA79-7640-49DC-6068-D79752FDD36B}"/>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7383D2A4-DFB3-E93B-F221-69DB4A9F6F2A}"/>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8EC92A3C-465C-7CE1-0855-EDFEBC9F6910}"/>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4D9FF17D-F72F-BF44-7E2E-5309E5A6F52C}"/>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B826B770-4E37-EFC1-1D1D-E85B0F277799}"/>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FB834D2C-445E-9736-1C04-AC8F092B48F4}"/>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372F75AA-3989-9BE5-DE91-A1750B7AFFB7}"/>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30FA85FC-F2FB-91AD-BB6D-5B28D02599F7}"/>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C49215A9-AB49-63AC-8F02-DFFE7AF7234E}"/>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E229398F-75D0-020A-85E3-C0BCBC4C3CD9}"/>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962CBAE0-AB37-DEC0-1F68-C69700850B22}"/>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6AEE8275-AA6A-6755-48B4-3A77468E0B32}"/>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0B6F7CEE-2424-AA0F-D0D1-2533D37ECBE5}"/>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8D616EA3-8B64-B366-5647-77FC34B1470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9A5711BD-661E-3A68-CBF4-B85D79B73CF0}"/>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37B35CA3-0725-FE47-9A3C-47832DC6544D}"/>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7065AB83-3DC6-D601-E30F-32BC844B55D5}"/>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478002B8-B9A7-E2EB-439C-66FE34C5CA78}"/>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8CB1E3C8-AC70-B080-FFA5-E728C9F46251}"/>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3E6D57C0-8150-F924-5173-16E39B4A530C}"/>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9C70486E-79E2-A28E-B65F-6ED74906C0A5}"/>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DFC8B725-24A7-0DAB-D229-A748810D4EA1}"/>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77F2F21E-89C1-D47F-4246-51FADA6C7393}"/>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BF305802-F1A5-C36B-C21D-6955EC33ED56}"/>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4F9C11E0-CEB9-5080-2D96-287FFBE64884}"/>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ED7FE196-E91D-0124-68CB-5CCD24AF2CF6}"/>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95B97185-1535-4256-2ACB-8F7ADC2AFE30}"/>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1143C4C7-8B5B-B280-81C2-2E64C0B4C66A}"/>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D351F3D7-D8DE-A70C-D910-E0E7E13A4F46}"/>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5ABD5A88-4E4F-9735-0CA5-E0129BAE1349}"/>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E8A04D7A-E934-45DF-62A2-1F816826E875}"/>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FBAA4DD4-0BD7-2662-EBCF-BEC6B71CE5B7}"/>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7F2A939B-FFFC-AF5B-1AC2-31649EEC664F}"/>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80" name="TextBox 24">
              <a:extLst>
                <a:ext uri="{FF2B5EF4-FFF2-40B4-BE49-F238E27FC236}">
                  <a16:creationId xmlns:a16="http://schemas.microsoft.com/office/drawing/2014/main" id="{7FF44077-6D06-6BCF-42C4-7B91919A04BD}"/>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31262A72-C7C6-10D4-A0C4-D75E6C3DB544}"/>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002AE4DD-5F46-D639-71DF-BB98510B633E}"/>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A2E4BE05-8229-21B7-AAE1-D4BE7B74350A}"/>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4D62530E-33BA-5BB2-EA39-C0D6263D1F3F}"/>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E41F5597-5E97-FB10-53AB-B202E4FBD3EE}"/>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6692DD3D-D94B-4465-1E2F-25EF56B8EAE0}"/>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2E4D90DC-64A0-9BE3-39E7-5C929A21D825}"/>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0431B5CB-1A13-2391-B5CC-5E9F7EA60DC8}"/>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B3CBB8DB-1C94-AB33-0681-20568700DDCB}"/>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E3AD0121-601E-7B62-E33A-DA48D602C165}"/>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EA62C4AF-2672-FFE7-8BD2-286001C39502}"/>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DA27A3BB-C3EB-4F69-26E1-FD78C8180427}"/>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8DB0F552-EA2F-4BB4-F1E5-9BD55B48284C}"/>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846BDDCD-5127-A7C5-CB7E-CDDA02E69828}"/>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70E104DD-F72E-6048-18BD-DBB37878BE80}"/>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1D281612-E5C9-2915-EA78-CBEFB1B69DE4}"/>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C2BE3E25-7CF7-5FE5-98A9-5664C289A345}"/>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FFC2B583-D493-86ED-C7AA-446D5136F28B}"/>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D78D7FF0-0299-ADD1-D41B-26B1FAE15DB7}"/>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17874DA7-B825-7D47-7182-8DD7CCCD4D63}"/>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44298CCA-1B75-E0F6-B445-551190E85BCB}"/>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AC01F091-F65B-5742-AD15-7D9D641C62BC}"/>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AC107660-F3D6-F4F7-E407-B83F4E5707A5}"/>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D8D633FF-BE74-59FB-E953-FB718E5077B8}"/>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742BA950-E311-4FA2-9692-A4B83F97E855}"/>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10027EAE-15B0-3420-7AE9-DA74394AE46E}"/>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F1A75908-25BA-BC3A-395D-42448D5FE488}"/>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673D16A4-6791-7D68-88EB-8C851E8683B0}"/>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B67F9162-70F5-8EA1-838A-7E1A0BE0DE13}"/>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F78BC5BD-69C9-320D-CDE8-D1ABCC1D10A7}"/>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273834CA-948D-A8E7-4783-D61421ED4EEA}"/>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28FF94A1-88E7-93E9-5BF7-4F5334309829}"/>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492EE4A7-183D-9E9B-DC00-9479BFF4E47F}"/>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E519A42D-AE2A-2817-DB70-3393DF5BF8F8}"/>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BA5E0B7E-1C4C-B9CD-3428-BC59CC5CFE38}"/>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4434BFCE-87A6-25C2-D0B7-3BD1EA4E746B}"/>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2" name="Freeform 46">
            <a:extLst>
              <a:ext uri="{FF2B5EF4-FFF2-40B4-BE49-F238E27FC236}">
                <a16:creationId xmlns:a16="http://schemas.microsoft.com/office/drawing/2014/main" id="{E5D52276-6284-6015-F6B7-2D0A4F83B893}"/>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3" name="TextBox 50">
            <a:extLst>
              <a:ext uri="{FF2B5EF4-FFF2-40B4-BE49-F238E27FC236}">
                <a16:creationId xmlns:a16="http://schemas.microsoft.com/office/drawing/2014/main" id="{77107EBB-C04F-72B8-058A-F572CE3FD005}"/>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4" name="Freeform 44">
            <a:extLst>
              <a:ext uri="{FF2B5EF4-FFF2-40B4-BE49-F238E27FC236}">
                <a16:creationId xmlns:a16="http://schemas.microsoft.com/office/drawing/2014/main" id="{3D87EC76-8B1E-F0E4-BA05-013F4B3024AD}"/>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sz="700">
              <a:solidFill>
                <a:schemeClr val="bg1"/>
              </a:solidFill>
            </a:endParaRPr>
          </a:p>
        </p:txBody>
      </p:sp>
      <p:sp>
        <p:nvSpPr>
          <p:cNvPr id="8" name="TextBox 51">
            <a:extLst>
              <a:ext uri="{FF2B5EF4-FFF2-40B4-BE49-F238E27FC236}">
                <a16:creationId xmlns:a16="http://schemas.microsoft.com/office/drawing/2014/main" id="{7A6E65B1-A613-BB36-A1F9-EC36165A2AD0}"/>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Backward</a:t>
            </a:r>
          </a:p>
        </p:txBody>
      </p:sp>
      <p:sp>
        <p:nvSpPr>
          <p:cNvPr id="10" name="TextBox 9">
            <a:extLst>
              <a:ext uri="{FF2B5EF4-FFF2-40B4-BE49-F238E27FC236}">
                <a16:creationId xmlns:a16="http://schemas.microsoft.com/office/drawing/2014/main" id="{153346A6-6CA2-9891-7F7C-D79FD1394142}"/>
              </a:ext>
            </a:extLst>
          </p:cNvPr>
          <p:cNvSpPr txBox="1"/>
          <p:nvPr/>
        </p:nvSpPr>
        <p:spPr>
          <a:xfrm>
            <a:off x="2363171" y="2709642"/>
            <a:ext cx="4003762" cy="261610"/>
          </a:xfrm>
          <a:prstGeom prst="rect">
            <a:avLst/>
          </a:prstGeom>
          <a:noFill/>
        </p:spPr>
        <p:txBody>
          <a:bodyPr wrap="square">
            <a:spAutoFit/>
          </a:bodyPr>
          <a:lstStyle/>
          <a:p>
            <a:r>
              <a:rPr lang="en-US" sz="1050" b="1" i="0" dirty="0">
                <a:solidFill>
                  <a:schemeClr val="bg1"/>
                </a:solidFill>
                <a:effectLst/>
                <a:latin typeface="Courier New" panose="02070309020205020404" pitchFamily="49" charset="0"/>
                <a:cs typeface="Courier New" panose="02070309020205020404" pitchFamily="49" charset="0"/>
              </a:rPr>
              <a:t>Total Communication Tax        </a:t>
            </a:r>
            <a:endParaRPr lang="en-US" sz="1050" dirty="0">
              <a:solidFill>
                <a:schemeClr val="bg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995A7F76-80BA-D2DD-4B61-08AAB00EDEEA}"/>
              </a:ext>
            </a:extLst>
          </p:cNvPr>
          <p:cNvSpPr txBox="1"/>
          <p:nvPr/>
        </p:nvSpPr>
        <p:spPr>
          <a:xfrm>
            <a:off x="4949392" y="2737969"/>
            <a:ext cx="2238807" cy="253916"/>
          </a:xfrm>
          <a:prstGeom prst="rect">
            <a:avLst/>
          </a:prstGeom>
          <a:noFill/>
        </p:spPr>
        <p:txBody>
          <a:bodyPr wrap="square">
            <a:spAutoFit/>
          </a:bodyPr>
          <a:lstStyle/>
          <a:p>
            <a:r>
              <a:rPr lang="el-GR" sz="1050" dirty="0">
                <a:solidFill>
                  <a:schemeClr val="bg1"/>
                </a:solidFill>
              </a:rPr>
              <a:t>Ψ</a:t>
            </a:r>
            <a:r>
              <a:rPr lang="en-US" sz="1050" dirty="0">
                <a:solidFill>
                  <a:schemeClr val="bg1"/>
                </a:solidFill>
              </a:rPr>
              <a:t>  +  </a:t>
            </a:r>
            <a:r>
              <a:rPr lang="el-GR" sz="1050" dirty="0">
                <a:solidFill>
                  <a:schemeClr val="bg1"/>
                </a:solidFill>
              </a:rPr>
              <a:t>Ψ</a:t>
            </a:r>
            <a:r>
              <a:rPr lang="en-US" sz="1050" dirty="0">
                <a:solidFill>
                  <a:schemeClr val="bg1"/>
                </a:solidFill>
              </a:rPr>
              <a:t>  + </a:t>
            </a:r>
            <a:r>
              <a:rPr lang="el-GR" sz="1050" dirty="0">
                <a:solidFill>
                  <a:schemeClr val="bg1"/>
                </a:solidFill>
              </a:rPr>
              <a:t>Ψ</a:t>
            </a:r>
            <a:r>
              <a:rPr lang="en-US" sz="1050" dirty="0">
                <a:solidFill>
                  <a:schemeClr val="bg1"/>
                </a:solidFill>
              </a:rPr>
              <a:t>       =     3</a:t>
            </a:r>
            <a:r>
              <a:rPr lang="el-GR" sz="1050" dirty="0">
                <a:solidFill>
                  <a:schemeClr val="bg1"/>
                </a:solidFill>
              </a:rPr>
              <a:t> </a:t>
            </a:r>
            <a:r>
              <a:rPr lang="el-GR" sz="1050" dirty="0">
                <a:solidFill>
                  <a:srgbClr val="FFBD58"/>
                </a:solidFill>
              </a:rPr>
              <a:t>Ψ</a:t>
            </a:r>
            <a:endParaRPr lang="en-US" sz="1050" dirty="0">
              <a:solidFill>
                <a:srgbClr val="FFBD58"/>
              </a:solidFill>
            </a:endParaRPr>
          </a:p>
        </p:txBody>
      </p:sp>
    </p:spTree>
    <p:extLst>
      <p:ext uri="{BB962C8B-B14F-4D97-AF65-F5344CB8AC3E}">
        <p14:creationId xmlns:p14="http://schemas.microsoft.com/office/powerpoint/2010/main" val="277250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9C596-9D59-D426-9943-BE678ED7DD8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66CE01F-4DD4-84B8-2641-B3618ECF098A}"/>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6030A6ED-C50D-E549-F258-3532BBB796B4}"/>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8177ABAC-1BD2-C666-1CFA-4CF6645D1368}"/>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E948E744-802E-4A0F-79F3-25A0EDA2911B}"/>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Tree>
    <p:extLst>
      <p:ext uri="{BB962C8B-B14F-4D97-AF65-F5344CB8AC3E}">
        <p14:creationId xmlns:p14="http://schemas.microsoft.com/office/powerpoint/2010/main" val="213698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A6B58FF2-F2AB-B2C3-D757-738D3F9CDA85}"/>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EE320C64-8AD1-B8E9-43DF-232A2BA1AD33}"/>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7BDBE04A-3F0B-C7EA-A4EB-BE9E2110E3DE}"/>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80A6E5D2-9431-5D16-E759-BC44F866EBB8}"/>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3A15B-FCD7-BA76-904E-10F41EE15AEE}"/>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1259DF65-2182-1960-C700-58DAA52B0BC4}"/>
              </a:ext>
            </a:extLst>
          </p:cNvPr>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9B587251-B2C0-5125-2897-3A2DBFCD543C}"/>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FEB5C627-3433-E54D-E1F8-02928DFC1B87}"/>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E97F9777-A86F-9ABC-E820-8080B69ABEA6}"/>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65270779-2C6F-53FB-830D-C5FA34A3B839}"/>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
        <p:nvSpPr>
          <p:cNvPr id="2" name="TextBox 7">
            <a:extLst>
              <a:ext uri="{FF2B5EF4-FFF2-40B4-BE49-F238E27FC236}">
                <a16:creationId xmlns:a16="http://schemas.microsoft.com/office/drawing/2014/main" id="{D53F1115-2C92-E0CB-6244-1CE135727963}"/>
              </a:ext>
            </a:extLst>
          </p:cNvPr>
          <p:cNvSpPr txBox="1"/>
          <p:nvPr/>
        </p:nvSpPr>
        <p:spPr>
          <a:xfrm>
            <a:off x="317740" y="3773967"/>
            <a:ext cx="4512131" cy="298095"/>
          </a:xfrm>
          <a:prstGeom prst="rect">
            <a:avLst/>
          </a:prstGeom>
        </p:spPr>
        <p:txBody>
          <a:bodyPr lIns="0" tIns="0" rIns="0" bIns="0" rtlCol="0" anchor="t">
            <a:spAutoFit/>
          </a:bodyPr>
          <a:lstStyle/>
          <a:p>
            <a:pPr algn="ctr">
              <a:lnSpc>
                <a:spcPts val="1190"/>
              </a:lnSpc>
            </a:pPr>
            <a:r>
              <a:rPr lang="en-US" sz="850" b="1" dirty="0">
                <a:solidFill>
                  <a:srgbClr val="7ED957"/>
                </a:solidFill>
                <a:latin typeface="+mn-lt"/>
                <a:ea typeface="Canva Sans Bold"/>
                <a:cs typeface="Canva Sans Bold"/>
                <a:sym typeface="Canva Sans Bold"/>
              </a:rPr>
              <a:t>Each GPU still computes the full model forward and backward</a:t>
            </a:r>
            <a:r>
              <a:rPr lang="en-US" sz="850" dirty="0">
                <a:solidFill>
                  <a:srgbClr val="7ED957"/>
                </a:solidFill>
                <a:latin typeface="+mn-lt"/>
                <a:ea typeface="Canva Sans"/>
                <a:cs typeface="Canva Sans"/>
                <a:sym typeface="Canva Sans"/>
              </a:rPr>
              <a:t> </a:t>
            </a:r>
            <a:r>
              <a:rPr lang="en-US" sz="850" dirty="0">
                <a:solidFill>
                  <a:schemeClr val="bg1"/>
                </a:solidFill>
                <a:latin typeface="+mn-lt"/>
                <a:ea typeface="Canva Sans"/>
                <a:cs typeface="Canva Sans"/>
                <a:sym typeface="Canva Sans"/>
              </a:rPr>
              <a:t>on its batch of data </a:t>
            </a:r>
          </a:p>
          <a:p>
            <a:pPr algn="ctr">
              <a:lnSpc>
                <a:spcPts val="1190"/>
              </a:lnSpc>
            </a:pPr>
            <a:r>
              <a:rPr lang="en-US" sz="850" dirty="0">
                <a:solidFill>
                  <a:schemeClr val="bg1"/>
                </a:solidFill>
                <a:latin typeface="+mn-lt"/>
                <a:ea typeface="Canva Sans"/>
                <a:cs typeface="Canva Sans"/>
                <a:sym typeface="Canva Sans"/>
              </a:rPr>
              <a:t>Conceptually identical to Data Parallelism.</a:t>
            </a:r>
          </a:p>
        </p:txBody>
      </p:sp>
    </p:spTree>
    <p:extLst>
      <p:ext uri="{BB962C8B-B14F-4D97-AF65-F5344CB8AC3E}">
        <p14:creationId xmlns:p14="http://schemas.microsoft.com/office/powerpoint/2010/main" val="320418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115EB-D295-587F-6C2C-227286E3D7EE}"/>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26816D5C-F4C5-ED28-C77E-95F91DD82EE6}"/>
              </a:ext>
            </a:extLst>
          </p:cNvPr>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3EF49B8C-C202-F8FA-AD2B-3BE68A282D53}"/>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A83E8EC6-D978-7247-2EA5-CEBEE7F38078}"/>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5E0090B3-C4D8-2963-D1D5-A40639F99DB9}"/>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DCEC0452-D408-5EDE-F05C-F19177358C59}"/>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
        <p:nvSpPr>
          <p:cNvPr id="2" name="TextBox 7">
            <a:extLst>
              <a:ext uri="{FF2B5EF4-FFF2-40B4-BE49-F238E27FC236}">
                <a16:creationId xmlns:a16="http://schemas.microsoft.com/office/drawing/2014/main" id="{E988B489-2F1B-3A12-CF94-A8D90C6C07F5}"/>
              </a:ext>
            </a:extLst>
          </p:cNvPr>
          <p:cNvSpPr txBox="1"/>
          <p:nvPr/>
        </p:nvSpPr>
        <p:spPr>
          <a:xfrm>
            <a:off x="317740" y="3773967"/>
            <a:ext cx="4512131" cy="298095"/>
          </a:xfrm>
          <a:prstGeom prst="rect">
            <a:avLst/>
          </a:prstGeom>
        </p:spPr>
        <p:txBody>
          <a:bodyPr lIns="0" tIns="0" rIns="0" bIns="0" rtlCol="0" anchor="t">
            <a:spAutoFit/>
          </a:bodyPr>
          <a:lstStyle/>
          <a:p>
            <a:pPr algn="ctr">
              <a:lnSpc>
                <a:spcPts val="1190"/>
              </a:lnSpc>
            </a:pPr>
            <a:r>
              <a:rPr lang="en-US" sz="850" b="1" dirty="0">
                <a:solidFill>
                  <a:schemeClr val="tx1">
                    <a:lumMod val="85000"/>
                    <a:lumOff val="15000"/>
                  </a:schemeClr>
                </a:solidFill>
                <a:latin typeface="+mn-lt"/>
                <a:ea typeface="Canva Sans Bold"/>
                <a:cs typeface="Canva Sans Bold"/>
                <a:sym typeface="Canva Sans Bold"/>
              </a:rPr>
              <a:t>Each GPU still computes the full model forward and backward</a:t>
            </a:r>
            <a:r>
              <a:rPr lang="en-US" sz="850" dirty="0">
                <a:solidFill>
                  <a:schemeClr val="tx1">
                    <a:lumMod val="85000"/>
                    <a:lumOff val="15000"/>
                  </a:schemeClr>
                </a:solidFill>
                <a:latin typeface="+mn-lt"/>
                <a:ea typeface="Canva Sans"/>
                <a:cs typeface="Canva Sans"/>
                <a:sym typeface="Canva Sans"/>
              </a:rPr>
              <a:t> on its batch of data </a:t>
            </a:r>
          </a:p>
          <a:p>
            <a:pPr algn="ctr">
              <a:lnSpc>
                <a:spcPts val="1190"/>
              </a:lnSpc>
            </a:pPr>
            <a:r>
              <a:rPr lang="en-US" sz="850" dirty="0">
                <a:solidFill>
                  <a:schemeClr val="tx1">
                    <a:lumMod val="85000"/>
                    <a:lumOff val="15000"/>
                  </a:schemeClr>
                </a:solidFill>
                <a:latin typeface="+mn-lt"/>
                <a:ea typeface="Canva Sans"/>
                <a:cs typeface="Canva Sans"/>
                <a:sym typeface="Canva Sans"/>
              </a:rPr>
              <a:t>Conceptually identical to Data Parallelism.</a:t>
            </a:r>
          </a:p>
        </p:txBody>
      </p:sp>
      <p:sp>
        <p:nvSpPr>
          <p:cNvPr id="3" name="TextBox 8">
            <a:extLst>
              <a:ext uri="{FF2B5EF4-FFF2-40B4-BE49-F238E27FC236}">
                <a16:creationId xmlns:a16="http://schemas.microsoft.com/office/drawing/2014/main" id="{5CAC052B-49ED-E281-AA77-56A6A08F17F2}"/>
              </a:ext>
            </a:extLst>
          </p:cNvPr>
          <p:cNvSpPr txBox="1"/>
          <p:nvPr/>
        </p:nvSpPr>
        <p:spPr>
          <a:xfrm>
            <a:off x="160587" y="4261964"/>
            <a:ext cx="4826436" cy="144207"/>
          </a:xfrm>
          <a:prstGeom prst="rect">
            <a:avLst/>
          </a:prstGeom>
        </p:spPr>
        <p:txBody>
          <a:bodyPr lIns="0" tIns="0" rIns="0" bIns="0" rtlCol="0" anchor="t">
            <a:spAutoFit/>
          </a:bodyPr>
          <a:lstStyle/>
          <a:p>
            <a:pPr algn="ctr">
              <a:lnSpc>
                <a:spcPts val="1190"/>
              </a:lnSpc>
            </a:pPr>
            <a:r>
              <a:rPr lang="en-US" sz="850" dirty="0">
                <a:solidFill>
                  <a:schemeClr val="bg1"/>
                </a:solidFill>
                <a:latin typeface="+mn-lt"/>
                <a:ea typeface="Canva Sans"/>
                <a:cs typeface="Canva Sans"/>
                <a:sym typeface="Canva Sans"/>
              </a:rPr>
              <a:t>What they </a:t>
            </a:r>
            <a:r>
              <a:rPr lang="en-US" sz="850" b="1" dirty="0">
                <a:solidFill>
                  <a:srgbClr val="7ED957"/>
                </a:solidFill>
                <a:latin typeface="+mn-lt"/>
                <a:ea typeface="Canva Sans Bold"/>
                <a:cs typeface="Canva Sans Bold"/>
                <a:sym typeface="Canva Sans Bold"/>
              </a:rPr>
              <a:t>do change</a:t>
            </a:r>
            <a:r>
              <a:rPr lang="en-US" sz="850" dirty="0">
                <a:solidFill>
                  <a:srgbClr val="7ED957"/>
                </a:solidFill>
                <a:latin typeface="+mn-lt"/>
                <a:ea typeface="Canva Sans"/>
                <a:cs typeface="Canva Sans"/>
                <a:sym typeface="Canva Sans"/>
              </a:rPr>
              <a:t> </a:t>
            </a:r>
            <a:r>
              <a:rPr lang="en-US" sz="850" dirty="0">
                <a:solidFill>
                  <a:schemeClr val="bg1"/>
                </a:solidFill>
                <a:latin typeface="+mn-lt"/>
                <a:ea typeface="Canva Sans"/>
                <a:cs typeface="Canva Sans"/>
                <a:sym typeface="Canva Sans"/>
              </a:rPr>
              <a:t>is how the </a:t>
            </a:r>
            <a:r>
              <a:rPr lang="en-US" sz="850" b="1" dirty="0">
                <a:solidFill>
                  <a:srgbClr val="7ED957"/>
                </a:solidFill>
                <a:latin typeface="+mn-lt"/>
                <a:ea typeface="Canva Sans Bold"/>
                <a:cs typeface="Canva Sans Bold"/>
                <a:sym typeface="Canva Sans Bold"/>
              </a:rPr>
              <a:t>model’s parameters are stored in memory</a:t>
            </a:r>
            <a:r>
              <a:rPr lang="en-US" sz="850" dirty="0">
                <a:solidFill>
                  <a:srgbClr val="7ED957"/>
                </a:solidFill>
                <a:latin typeface="+mn-lt"/>
                <a:ea typeface="Canva Sans"/>
                <a:cs typeface="Canva Sans"/>
                <a:sym typeface="Canva Sans"/>
              </a:rPr>
              <a:t> </a:t>
            </a:r>
            <a:r>
              <a:rPr lang="en-US" sz="850" dirty="0">
                <a:solidFill>
                  <a:schemeClr val="bg1"/>
                </a:solidFill>
                <a:latin typeface="+mn-lt"/>
                <a:ea typeface="Canva Sans"/>
                <a:cs typeface="Canva Sans"/>
                <a:sym typeface="Canva Sans"/>
              </a:rPr>
              <a:t>across GPUs.</a:t>
            </a:r>
          </a:p>
        </p:txBody>
      </p:sp>
    </p:spTree>
    <p:extLst>
      <p:ext uri="{BB962C8B-B14F-4D97-AF65-F5344CB8AC3E}">
        <p14:creationId xmlns:p14="http://schemas.microsoft.com/office/powerpoint/2010/main" val="384853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5F746-185C-956A-2D5B-B7DC55A48782}"/>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716BFB82-5D9F-8CD7-53DF-0B1CEF6E0429}"/>
              </a:ext>
            </a:extLst>
          </p:cNvPr>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5F4D6BD1-1DB2-D06B-C1C1-4BF646D3D223}"/>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EF374EB4-4191-6C36-482A-76B2292A296E}"/>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7237641B-0E81-B05A-04CE-9B02A6A164C7}"/>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83A5AB5B-9C17-F517-A628-65453B1A399A}"/>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
        <p:nvSpPr>
          <p:cNvPr id="2" name="TextBox 7">
            <a:extLst>
              <a:ext uri="{FF2B5EF4-FFF2-40B4-BE49-F238E27FC236}">
                <a16:creationId xmlns:a16="http://schemas.microsoft.com/office/drawing/2014/main" id="{CA722A47-6DFE-2B25-A253-8ED8D2458372}"/>
              </a:ext>
            </a:extLst>
          </p:cNvPr>
          <p:cNvSpPr txBox="1"/>
          <p:nvPr/>
        </p:nvSpPr>
        <p:spPr>
          <a:xfrm>
            <a:off x="317740" y="3773967"/>
            <a:ext cx="4512131" cy="298095"/>
          </a:xfrm>
          <a:prstGeom prst="rect">
            <a:avLst/>
          </a:prstGeom>
        </p:spPr>
        <p:txBody>
          <a:bodyPr lIns="0" tIns="0" rIns="0" bIns="0" rtlCol="0" anchor="t">
            <a:spAutoFit/>
          </a:bodyPr>
          <a:lstStyle/>
          <a:p>
            <a:pPr algn="ctr">
              <a:lnSpc>
                <a:spcPts val="1190"/>
              </a:lnSpc>
            </a:pPr>
            <a:r>
              <a:rPr lang="en-US" sz="850" b="1" dirty="0">
                <a:solidFill>
                  <a:schemeClr val="tx1">
                    <a:lumMod val="85000"/>
                    <a:lumOff val="15000"/>
                  </a:schemeClr>
                </a:solidFill>
                <a:latin typeface="+mn-lt"/>
                <a:ea typeface="Canva Sans Bold"/>
                <a:cs typeface="Canva Sans Bold"/>
                <a:sym typeface="Canva Sans Bold"/>
              </a:rPr>
              <a:t>Each GPU still computes the full model forward and backward</a:t>
            </a:r>
            <a:r>
              <a:rPr lang="en-US" sz="850" dirty="0">
                <a:solidFill>
                  <a:schemeClr val="tx1">
                    <a:lumMod val="85000"/>
                    <a:lumOff val="15000"/>
                  </a:schemeClr>
                </a:solidFill>
                <a:latin typeface="+mn-lt"/>
                <a:ea typeface="Canva Sans"/>
                <a:cs typeface="Canva Sans"/>
                <a:sym typeface="Canva Sans"/>
              </a:rPr>
              <a:t> on its batch of data </a:t>
            </a:r>
          </a:p>
          <a:p>
            <a:pPr algn="ctr">
              <a:lnSpc>
                <a:spcPts val="1190"/>
              </a:lnSpc>
            </a:pPr>
            <a:r>
              <a:rPr lang="en-US" sz="850" dirty="0">
                <a:solidFill>
                  <a:schemeClr val="tx1">
                    <a:lumMod val="85000"/>
                    <a:lumOff val="15000"/>
                  </a:schemeClr>
                </a:solidFill>
                <a:latin typeface="+mn-lt"/>
                <a:ea typeface="Canva Sans"/>
                <a:cs typeface="Canva Sans"/>
                <a:sym typeface="Canva Sans"/>
              </a:rPr>
              <a:t>Conceptually identical to Data Parallelism.</a:t>
            </a:r>
          </a:p>
        </p:txBody>
      </p:sp>
      <p:sp>
        <p:nvSpPr>
          <p:cNvPr id="3" name="TextBox 8">
            <a:extLst>
              <a:ext uri="{FF2B5EF4-FFF2-40B4-BE49-F238E27FC236}">
                <a16:creationId xmlns:a16="http://schemas.microsoft.com/office/drawing/2014/main" id="{4F54CD36-F42A-885E-3BD4-BB93BB10FF61}"/>
              </a:ext>
            </a:extLst>
          </p:cNvPr>
          <p:cNvSpPr txBox="1"/>
          <p:nvPr/>
        </p:nvSpPr>
        <p:spPr>
          <a:xfrm>
            <a:off x="160587" y="4261964"/>
            <a:ext cx="4826436" cy="144207"/>
          </a:xfrm>
          <a:prstGeom prst="rect">
            <a:avLst/>
          </a:prstGeom>
        </p:spPr>
        <p:txBody>
          <a:bodyPr lIns="0" tIns="0" rIns="0" bIns="0" rtlCol="0" anchor="t">
            <a:spAutoFit/>
          </a:bodyPr>
          <a:lstStyle/>
          <a:p>
            <a:pPr algn="ctr">
              <a:lnSpc>
                <a:spcPts val="1190"/>
              </a:lnSpc>
            </a:pPr>
            <a:r>
              <a:rPr lang="en-US" sz="850" dirty="0">
                <a:solidFill>
                  <a:schemeClr val="tx1">
                    <a:lumMod val="85000"/>
                    <a:lumOff val="15000"/>
                  </a:schemeClr>
                </a:solidFill>
                <a:latin typeface="+mn-lt"/>
                <a:ea typeface="Canva Sans"/>
                <a:cs typeface="Canva Sans"/>
                <a:sym typeface="Canva Sans"/>
              </a:rPr>
              <a:t>What they </a:t>
            </a:r>
            <a:r>
              <a:rPr lang="en-US" sz="850" b="1" dirty="0">
                <a:solidFill>
                  <a:schemeClr val="tx1">
                    <a:lumMod val="85000"/>
                    <a:lumOff val="15000"/>
                  </a:schemeClr>
                </a:solidFill>
                <a:latin typeface="+mn-lt"/>
                <a:ea typeface="Canva Sans Bold"/>
                <a:cs typeface="Canva Sans Bold"/>
                <a:sym typeface="Canva Sans Bold"/>
              </a:rPr>
              <a:t>do change</a:t>
            </a:r>
            <a:r>
              <a:rPr lang="en-US" sz="850" dirty="0">
                <a:solidFill>
                  <a:schemeClr val="tx1">
                    <a:lumMod val="85000"/>
                    <a:lumOff val="15000"/>
                  </a:schemeClr>
                </a:solidFill>
                <a:latin typeface="+mn-lt"/>
                <a:ea typeface="Canva Sans"/>
                <a:cs typeface="Canva Sans"/>
                <a:sym typeface="Canva Sans"/>
              </a:rPr>
              <a:t> is how the </a:t>
            </a:r>
            <a:r>
              <a:rPr lang="en-US" sz="850" b="1" dirty="0">
                <a:solidFill>
                  <a:schemeClr val="tx1">
                    <a:lumMod val="85000"/>
                    <a:lumOff val="15000"/>
                  </a:schemeClr>
                </a:solidFill>
                <a:latin typeface="+mn-lt"/>
                <a:ea typeface="Canva Sans Bold"/>
                <a:cs typeface="Canva Sans Bold"/>
                <a:sym typeface="Canva Sans Bold"/>
              </a:rPr>
              <a:t>model’s parameters are stored in memory</a:t>
            </a:r>
            <a:r>
              <a:rPr lang="en-US" sz="850" dirty="0">
                <a:solidFill>
                  <a:schemeClr val="tx1">
                    <a:lumMod val="85000"/>
                    <a:lumOff val="15000"/>
                  </a:schemeClr>
                </a:solidFill>
                <a:latin typeface="+mn-lt"/>
                <a:ea typeface="Canva Sans"/>
                <a:cs typeface="Canva Sans"/>
                <a:sym typeface="Canva Sans"/>
              </a:rPr>
              <a:t> across GPUs.</a:t>
            </a:r>
          </a:p>
        </p:txBody>
      </p:sp>
      <p:sp>
        <p:nvSpPr>
          <p:cNvPr id="4" name="TextBox 9">
            <a:extLst>
              <a:ext uri="{FF2B5EF4-FFF2-40B4-BE49-F238E27FC236}">
                <a16:creationId xmlns:a16="http://schemas.microsoft.com/office/drawing/2014/main" id="{0DA4B869-F33E-54E9-14E0-43E68532D2AC}"/>
              </a:ext>
            </a:extLst>
          </p:cNvPr>
          <p:cNvSpPr txBox="1"/>
          <p:nvPr/>
        </p:nvSpPr>
        <p:spPr>
          <a:xfrm>
            <a:off x="5154864" y="990354"/>
            <a:ext cx="3541812"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Can we </a:t>
            </a:r>
            <a:r>
              <a:rPr lang="en-US" sz="2600" b="1" dirty="0">
                <a:gradFill>
                  <a:gsLst>
                    <a:gs pos="0">
                      <a:srgbClr val="FF3131">
                        <a:alpha val="100000"/>
                      </a:srgbClr>
                    </a:gs>
                    <a:gs pos="100000">
                      <a:srgbClr val="FF914D">
                        <a:alpha val="100000"/>
                      </a:srgbClr>
                    </a:gs>
                  </a:gsLst>
                  <a:lin ang="0"/>
                </a:gradFill>
                <a:latin typeface="+mn-lt"/>
                <a:ea typeface="Canva Sans Bold"/>
                <a:cs typeface="Canva Sans Bold"/>
                <a:sym typeface="Canva Sans Bold"/>
              </a:rPr>
              <a:t>scale further</a:t>
            </a:r>
            <a:r>
              <a:rPr lang="en-US" sz="2600" b="1" dirty="0">
                <a:latin typeface="+mn-lt"/>
                <a:ea typeface="Canva Sans Bold"/>
                <a:cs typeface="Canva Sans Bold"/>
                <a:sym typeface="Canva Sans Bold"/>
              </a:rPr>
              <a:t> </a:t>
            </a:r>
            <a:r>
              <a:rPr lang="en-US" sz="2600" b="1" dirty="0">
                <a:gradFill>
                  <a:gsLst>
                    <a:gs pos="0">
                      <a:srgbClr val="FF3131">
                        <a:alpha val="100000"/>
                      </a:srgbClr>
                    </a:gs>
                    <a:gs pos="100000">
                      <a:srgbClr val="FF914D">
                        <a:alpha val="100000"/>
                      </a:srgbClr>
                    </a:gs>
                  </a:gsLst>
                  <a:lin ang="0"/>
                </a:gradFill>
                <a:latin typeface="+mn-lt"/>
                <a:ea typeface="Canva Sans Bold"/>
                <a:cs typeface="Canva Sans Bold"/>
                <a:sym typeface="Canva Sans Bold"/>
              </a:rPr>
              <a:t>?</a:t>
            </a:r>
          </a:p>
        </p:txBody>
      </p:sp>
    </p:spTree>
    <p:extLst>
      <p:ext uri="{BB962C8B-B14F-4D97-AF65-F5344CB8AC3E}">
        <p14:creationId xmlns:p14="http://schemas.microsoft.com/office/powerpoint/2010/main" val="387556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6115-C112-20FB-7975-0C30A1A26222}"/>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39B41AE3-EA16-228D-DC2C-42141D1A6B4D}"/>
              </a:ext>
            </a:extLst>
          </p:cNvPr>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E308B68A-1E89-613E-79E9-0F80DD62F00C}"/>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05296A1D-D339-ADD2-1147-6C82B8F782E2}"/>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414DB836-1F36-CC4B-1B6E-7CE2A90F0B35}"/>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B10D18F3-8830-D30A-F191-B9120C5F3828}"/>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
        <p:nvSpPr>
          <p:cNvPr id="2" name="TextBox 7">
            <a:extLst>
              <a:ext uri="{FF2B5EF4-FFF2-40B4-BE49-F238E27FC236}">
                <a16:creationId xmlns:a16="http://schemas.microsoft.com/office/drawing/2014/main" id="{0183199D-51D0-B567-6C15-DC2CAAEA741E}"/>
              </a:ext>
            </a:extLst>
          </p:cNvPr>
          <p:cNvSpPr txBox="1"/>
          <p:nvPr/>
        </p:nvSpPr>
        <p:spPr>
          <a:xfrm>
            <a:off x="317740" y="3773967"/>
            <a:ext cx="4512131" cy="298095"/>
          </a:xfrm>
          <a:prstGeom prst="rect">
            <a:avLst/>
          </a:prstGeom>
        </p:spPr>
        <p:txBody>
          <a:bodyPr lIns="0" tIns="0" rIns="0" bIns="0" rtlCol="0" anchor="t">
            <a:spAutoFit/>
          </a:bodyPr>
          <a:lstStyle/>
          <a:p>
            <a:pPr algn="ctr">
              <a:lnSpc>
                <a:spcPts val="1190"/>
              </a:lnSpc>
            </a:pPr>
            <a:r>
              <a:rPr lang="en-US" sz="850" b="1" dirty="0">
                <a:solidFill>
                  <a:schemeClr val="tx1">
                    <a:lumMod val="85000"/>
                    <a:lumOff val="15000"/>
                  </a:schemeClr>
                </a:solidFill>
                <a:latin typeface="+mn-lt"/>
                <a:ea typeface="Canva Sans Bold"/>
                <a:cs typeface="Canva Sans Bold"/>
                <a:sym typeface="Canva Sans Bold"/>
              </a:rPr>
              <a:t>Each GPU still computes the full model forward and backward</a:t>
            </a:r>
            <a:r>
              <a:rPr lang="en-US" sz="850" dirty="0">
                <a:solidFill>
                  <a:schemeClr val="tx1">
                    <a:lumMod val="85000"/>
                    <a:lumOff val="15000"/>
                  </a:schemeClr>
                </a:solidFill>
                <a:latin typeface="+mn-lt"/>
                <a:ea typeface="Canva Sans"/>
                <a:cs typeface="Canva Sans"/>
                <a:sym typeface="Canva Sans"/>
              </a:rPr>
              <a:t> on its batch of data </a:t>
            </a:r>
          </a:p>
          <a:p>
            <a:pPr algn="ctr">
              <a:lnSpc>
                <a:spcPts val="1190"/>
              </a:lnSpc>
            </a:pPr>
            <a:r>
              <a:rPr lang="en-US" sz="850" dirty="0">
                <a:solidFill>
                  <a:schemeClr val="tx1">
                    <a:lumMod val="85000"/>
                    <a:lumOff val="15000"/>
                  </a:schemeClr>
                </a:solidFill>
                <a:latin typeface="+mn-lt"/>
                <a:ea typeface="Canva Sans"/>
                <a:cs typeface="Canva Sans"/>
                <a:sym typeface="Canva Sans"/>
              </a:rPr>
              <a:t>Conceptually identical to Data Parallelism.</a:t>
            </a:r>
          </a:p>
        </p:txBody>
      </p:sp>
      <p:sp>
        <p:nvSpPr>
          <p:cNvPr id="3" name="TextBox 8">
            <a:extLst>
              <a:ext uri="{FF2B5EF4-FFF2-40B4-BE49-F238E27FC236}">
                <a16:creationId xmlns:a16="http://schemas.microsoft.com/office/drawing/2014/main" id="{380E52E1-10E4-F40B-DC33-E035154126A4}"/>
              </a:ext>
            </a:extLst>
          </p:cNvPr>
          <p:cNvSpPr txBox="1"/>
          <p:nvPr/>
        </p:nvSpPr>
        <p:spPr>
          <a:xfrm>
            <a:off x="160587" y="4261964"/>
            <a:ext cx="4826436" cy="144207"/>
          </a:xfrm>
          <a:prstGeom prst="rect">
            <a:avLst/>
          </a:prstGeom>
        </p:spPr>
        <p:txBody>
          <a:bodyPr lIns="0" tIns="0" rIns="0" bIns="0" rtlCol="0" anchor="t">
            <a:spAutoFit/>
          </a:bodyPr>
          <a:lstStyle/>
          <a:p>
            <a:pPr algn="ctr">
              <a:lnSpc>
                <a:spcPts val="1190"/>
              </a:lnSpc>
            </a:pPr>
            <a:r>
              <a:rPr lang="en-US" sz="850" dirty="0">
                <a:solidFill>
                  <a:schemeClr val="tx1">
                    <a:lumMod val="85000"/>
                    <a:lumOff val="15000"/>
                  </a:schemeClr>
                </a:solidFill>
                <a:latin typeface="+mn-lt"/>
                <a:ea typeface="Canva Sans"/>
                <a:cs typeface="Canva Sans"/>
                <a:sym typeface="Canva Sans"/>
              </a:rPr>
              <a:t>What they </a:t>
            </a:r>
            <a:r>
              <a:rPr lang="en-US" sz="850" b="1" dirty="0">
                <a:solidFill>
                  <a:schemeClr val="tx1">
                    <a:lumMod val="85000"/>
                    <a:lumOff val="15000"/>
                  </a:schemeClr>
                </a:solidFill>
                <a:latin typeface="+mn-lt"/>
                <a:ea typeface="Canva Sans Bold"/>
                <a:cs typeface="Canva Sans Bold"/>
                <a:sym typeface="Canva Sans Bold"/>
              </a:rPr>
              <a:t>do change</a:t>
            </a:r>
            <a:r>
              <a:rPr lang="en-US" sz="850" dirty="0">
                <a:solidFill>
                  <a:schemeClr val="tx1">
                    <a:lumMod val="85000"/>
                    <a:lumOff val="15000"/>
                  </a:schemeClr>
                </a:solidFill>
                <a:latin typeface="+mn-lt"/>
                <a:ea typeface="Canva Sans"/>
                <a:cs typeface="Canva Sans"/>
                <a:sym typeface="Canva Sans"/>
              </a:rPr>
              <a:t> is how the </a:t>
            </a:r>
            <a:r>
              <a:rPr lang="en-US" sz="850" b="1" dirty="0">
                <a:solidFill>
                  <a:schemeClr val="tx1">
                    <a:lumMod val="85000"/>
                    <a:lumOff val="15000"/>
                  </a:schemeClr>
                </a:solidFill>
                <a:latin typeface="+mn-lt"/>
                <a:ea typeface="Canva Sans Bold"/>
                <a:cs typeface="Canva Sans Bold"/>
                <a:sym typeface="Canva Sans Bold"/>
              </a:rPr>
              <a:t>model’s parameters are stored in memory</a:t>
            </a:r>
            <a:r>
              <a:rPr lang="en-US" sz="850" dirty="0">
                <a:solidFill>
                  <a:schemeClr val="tx1">
                    <a:lumMod val="85000"/>
                    <a:lumOff val="15000"/>
                  </a:schemeClr>
                </a:solidFill>
                <a:latin typeface="+mn-lt"/>
                <a:ea typeface="Canva Sans"/>
                <a:cs typeface="Canva Sans"/>
                <a:sym typeface="Canva Sans"/>
              </a:rPr>
              <a:t> across GPUs.</a:t>
            </a:r>
          </a:p>
        </p:txBody>
      </p:sp>
      <p:sp>
        <p:nvSpPr>
          <p:cNvPr id="5" name="TextBox 7">
            <a:extLst>
              <a:ext uri="{FF2B5EF4-FFF2-40B4-BE49-F238E27FC236}">
                <a16:creationId xmlns:a16="http://schemas.microsoft.com/office/drawing/2014/main" id="{5FF9DD80-4624-2931-7919-0A66B343B801}"/>
              </a:ext>
            </a:extLst>
          </p:cNvPr>
          <p:cNvSpPr txBox="1"/>
          <p:nvPr/>
        </p:nvSpPr>
        <p:spPr>
          <a:xfrm>
            <a:off x="5735852" y="990354"/>
            <a:ext cx="2379836" cy="434221"/>
          </a:xfrm>
          <a:prstGeom prst="rect">
            <a:avLst/>
          </a:prstGeom>
        </p:spPr>
        <p:txBody>
          <a:bodyPr lIns="0" tIns="0" rIns="0" bIns="0" rtlCol="0" anchor="t">
            <a:spAutoFit/>
          </a:bodyPr>
          <a:lstStyle/>
          <a:p>
            <a:pPr algn="ctr">
              <a:lnSpc>
                <a:spcPts val="3640"/>
              </a:lnSpc>
            </a:pPr>
            <a:r>
              <a:rPr lang="en-US" sz="2600" b="1" dirty="0">
                <a:gradFill>
                  <a:gsLst>
                    <a:gs pos="0">
                      <a:srgbClr val="FF5757">
                        <a:alpha val="100000"/>
                      </a:srgbClr>
                    </a:gs>
                    <a:gs pos="100000">
                      <a:srgbClr val="8C52FF">
                        <a:alpha val="100000"/>
                      </a:srgbClr>
                    </a:gs>
                  </a:gsLst>
                  <a:lin ang="0"/>
                </a:gradFill>
                <a:latin typeface="+mn-lt"/>
                <a:ea typeface="Canva Sans Bold"/>
                <a:cs typeface="Canva Sans Bold"/>
                <a:sym typeface="Canva Sans Bold"/>
              </a:rPr>
              <a:t>Tensor</a:t>
            </a:r>
            <a:r>
              <a:rPr lang="en-US" sz="2600" b="1" dirty="0">
                <a:solidFill>
                  <a:srgbClr val="333333"/>
                </a:solidFill>
                <a:latin typeface="+mn-lt"/>
                <a:ea typeface="Canva Sans Bold"/>
                <a:cs typeface="Canva Sans Bold"/>
                <a:sym typeface="Canva Sans Bold"/>
              </a:rPr>
              <a:t> </a:t>
            </a:r>
            <a:r>
              <a:rPr lang="en-US" sz="2600" b="1" dirty="0">
                <a:solidFill>
                  <a:schemeClr val="bg1"/>
                </a:solidFill>
                <a:latin typeface="+mn-lt"/>
                <a:ea typeface="Canva Sans Bold"/>
                <a:cs typeface="Canva Sans Bold"/>
                <a:sym typeface="Canva Sans Bold"/>
              </a:rPr>
              <a:t>Parallel</a:t>
            </a:r>
          </a:p>
        </p:txBody>
      </p:sp>
      <p:sp>
        <p:nvSpPr>
          <p:cNvPr id="11" name="TextBox 8">
            <a:extLst>
              <a:ext uri="{FF2B5EF4-FFF2-40B4-BE49-F238E27FC236}">
                <a16:creationId xmlns:a16="http://schemas.microsoft.com/office/drawing/2014/main" id="{A53CD02A-5D0D-8839-7F4C-556F9A250B09}"/>
              </a:ext>
            </a:extLst>
          </p:cNvPr>
          <p:cNvSpPr txBox="1"/>
          <p:nvPr/>
        </p:nvSpPr>
        <p:spPr>
          <a:xfrm>
            <a:off x="5619450" y="1600839"/>
            <a:ext cx="2612641" cy="434221"/>
          </a:xfrm>
          <a:prstGeom prst="rect">
            <a:avLst/>
          </a:prstGeom>
        </p:spPr>
        <p:txBody>
          <a:bodyPr lIns="0" tIns="0" rIns="0" bIns="0" rtlCol="0" anchor="t">
            <a:spAutoFit/>
          </a:bodyPr>
          <a:lstStyle/>
          <a:p>
            <a:pPr algn="ctr">
              <a:lnSpc>
                <a:spcPts val="3640"/>
              </a:lnSpc>
            </a:pPr>
            <a:r>
              <a:rPr lang="en-US" sz="2600" b="1" dirty="0">
                <a:gradFill>
                  <a:gsLst>
                    <a:gs pos="0">
                      <a:srgbClr val="FF5757">
                        <a:alpha val="100000"/>
                      </a:srgbClr>
                    </a:gs>
                    <a:gs pos="100000">
                      <a:srgbClr val="8C52FF">
                        <a:alpha val="100000"/>
                      </a:srgbClr>
                    </a:gs>
                  </a:gsLst>
                  <a:lin ang="0"/>
                </a:gradFill>
                <a:latin typeface="+mn-lt"/>
                <a:ea typeface="Canva Sans Bold"/>
                <a:cs typeface="Canva Sans Bold"/>
                <a:sym typeface="Canva Sans Bold"/>
              </a:rPr>
              <a:t>Pipeline</a:t>
            </a:r>
            <a:r>
              <a:rPr lang="en-US" sz="2600" b="1" dirty="0">
                <a:solidFill>
                  <a:srgbClr val="333333"/>
                </a:solidFill>
                <a:latin typeface="+mn-lt"/>
                <a:ea typeface="Canva Sans Bold"/>
                <a:cs typeface="Canva Sans Bold"/>
                <a:sym typeface="Canva Sans Bold"/>
              </a:rPr>
              <a:t> </a:t>
            </a:r>
            <a:r>
              <a:rPr lang="en-US" sz="2600" b="1" dirty="0">
                <a:solidFill>
                  <a:schemeClr val="bg1"/>
                </a:solidFill>
                <a:latin typeface="+mn-lt"/>
                <a:ea typeface="Canva Sans Bold"/>
                <a:cs typeface="Canva Sans Bold"/>
                <a:sym typeface="Canva Sans Bold"/>
              </a:rPr>
              <a:t>Parallel</a:t>
            </a:r>
          </a:p>
        </p:txBody>
      </p:sp>
      <p:sp>
        <p:nvSpPr>
          <p:cNvPr id="12" name="TextBox 9">
            <a:extLst>
              <a:ext uri="{FF2B5EF4-FFF2-40B4-BE49-F238E27FC236}">
                <a16:creationId xmlns:a16="http://schemas.microsoft.com/office/drawing/2014/main" id="{33ECCFFC-3ADF-C002-ECB9-AD528DB4CB21}"/>
              </a:ext>
            </a:extLst>
          </p:cNvPr>
          <p:cNvSpPr txBox="1"/>
          <p:nvPr/>
        </p:nvSpPr>
        <p:spPr>
          <a:xfrm>
            <a:off x="5735852" y="2223588"/>
            <a:ext cx="2355466" cy="434221"/>
          </a:xfrm>
          <a:prstGeom prst="rect">
            <a:avLst/>
          </a:prstGeom>
        </p:spPr>
        <p:txBody>
          <a:bodyPr lIns="0" tIns="0" rIns="0" bIns="0" rtlCol="0" anchor="t">
            <a:spAutoFit/>
          </a:bodyPr>
          <a:lstStyle/>
          <a:p>
            <a:pPr algn="ctr">
              <a:lnSpc>
                <a:spcPts val="3640"/>
              </a:lnSpc>
            </a:pPr>
            <a:r>
              <a:rPr lang="en-US" sz="2600" b="1" dirty="0">
                <a:gradFill>
                  <a:gsLst>
                    <a:gs pos="0">
                      <a:srgbClr val="FF5757">
                        <a:alpha val="100000"/>
                      </a:srgbClr>
                    </a:gs>
                    <a:gs pos="100000">
                      <a:srgbClr val="8C52FF">
                        <a:alpha val="100000"/>
                      </a:srgbClr>
                    </a:gs>
                  </a:gsLst>
                  <a:lin ang="0"/>
                </a:gradFill>
                <a:latin typeface="+mn-lt"/>
                <a:ea typeface="Canva Sans Bold"/>
                <a:cs typeface="Canva Sans Bold"/>
                <a:sym typeface="Canva Sans Bold"/>
              </a:rPr>
              <a:t>Expert</a:t>
            </a:r>
            <a:r>
              <a:rPr lang="en-US" sz="2600" b="1" dirty="0">
                <a:solidFill>
                  <a:srgbClr val="333333"/>
                </a:solidFill>
                <a:latin typeface="+mn-lt"/>
                <a:ea typeface="Canva Sans Bold"/>
                <a:cs typeface="Canva Sans Bold"/>
                <a:sym typeface="Canva Sans Bold"/>
              </a:rPr>
              <a:t> </a:t>
            </a:r>
            <a:r>
              <a:rPr lang="en-US" sz="2600" b="1" dirty="0">
                <a:solidFill>
                  <a:schemeClr val="bg1"/>
                </a:solidFill>
                <a:latin typeface="+mn-lt"/>
                <a:ea typeface="Canva Sans Bold"/>
                <a:cs typeface="Canva Sans Bold"/>
                <a:sym typeface="Canva Sans Bold"/>
              </a:rPr>
              <a:t>Parallel</a:t>
            </a:r>
          </a:p>
        </p:txBody>
      </p:sp>
      <p:sp>
        <p:nvSpPr>
          <p:cNvPr id="13" name="TextBox 10">
            <a:extLst>
              <a:ext uri="{FF2B5EF4-FFF2-40B4-BE49-F238E27FC236}">
                <a16:creationId xmlns:a16="http://schemas.microsoft.com/office/drawing/2014/main" id="{17EAB0A0-064B-7145-B855-53D0E088C3A0}"/>
              </a:ext>
            </a:extLst>
          </p:cNvPr>
          <p:cNvSpPr txBox="1"/>
          <p:nvPr/>
        </p:nvSpPr>
        <p:spPr>
          <a:xfrm>
            <a:off x="6776942" y="2833823"/>
            <a:ext cx="385858" cy="422167"/>
          </a:xfrm>
          <a:prstGeom prst="rect">
            <a:avLst/>
          </a:prstGeom>
        </p:spPr>
        <p:txBody>
          <a:bodyPr wrap="square" lIns="0" tIns="0" rIns="0" bIns="0" rtlCol="0" anchor="t">
            <a:spAutoFit/>
          </a:bodyPr>
          <a:lstStyle/>
          <a:p>
            <a:pPr algn="ctr">
              <a:lnSpc>
                <a:spcPts val="3640"/>
              </a:lnSpc>
            </a:pPr>
            <a:r>
              <a:rPr lang="en-US" sz="2600" b="1" dirty="0">
                <a:gradFill>
                  <a:gsLst>
                    <a:gs pos="0">
                      <a:srgbClr val="FF5757">
                        <a:alpha val="100000"/>
                      </a:srgbClr>
                    </a:gs>
                    <a:gs pos="100000">
                      <a:srgbClr val="8C52FF">
                        <a:alpha val="100000"/>
                      </a:srgbClr>
                    </a:gs>
                  </a:gsLst>
                  <a:lin ang="0"/>
                </a:gradFill>
                <a:latin typeface="+mn-lt"/>
                <a:ea typeface="Canva Sans Bold"/>
                <a:cs typeface="Canva Sans Bold"/>
                <a:sym typeface="Canva Sans Bold"/>
              </a:rPr>
              <a:t>...</a:t>
            </a:r>
          </a:p>
        </p:txBody>
      </p:sp>
    </p:spTree>
    <p:extLst>
      <p:ext uri="{BB962C8B-B14F-4D97-AF65-F5344CB8AC3E}">
        <p14:creationId xmlns:p14="http://schemas.microsoft.com/office/powerpoint/2010/main" val="104924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094FA2-E984-9B73-5916-348E3BB20FFE}"/>
              </a:ext>
            </a:extLst>
          </p:cNvPr>
          <p:cNvPicPr>
            <a:picLocks noChangeAspect="1"/>
          </p:cNvPicPr>
          <p:nvPr/>
        </p:nvPicPr>
        <p:blipFill>
          <a:blip r:embed="rId2"/>
          <a:stretch>
            <a:fillRect/>
          </a:stretch>
        </p:blipFill>
        <p:spPr>
          <a:xfrm>
            <a:off x="685800" y="555172"/>
            <a:ext cx="7772400" cy="3771899"/>
          </a:xfrm>
          <a:prstGeom prst="rect">
            <a:avLst/>
          </a:prstGeom>
        </p:spPr>
      </p:pic>
      <p:pic>
        <p:nvPicPr>
          <p:cNvPr id="6" name="Picture 5">
            <a:extLst>
              <a:ext uri="{FF2B5EF4-FFF2-40B4-BE49-F238E27FC236}">
                <a16:creationId xmlns:a16="http://schemas.microsoft.com/office/drawing/2014/main" id="{93C37068-0ACD-12F2-B1C6-44CDA71767C4}"/>
              </a:ext>
            </a:extLst>
          </p:cNvPr>
          <p:cNvPicPr>
            <a:picLocks noChangeAspect="1"/>
          </p:cNvPicPr>
          <p:nvPr/>
        </p:nvPicPr>
        <p:blipFill>
          <a:blip r:embed="rId3"/>
          <a:stretch>
            <a:fillRect/>
          </a:stretch>
        </p:blipFill>
        <p:spPr>
          <a:xfrm>
            <a:off x="5774246" y="3265385"/>
            <a:ext cx="2683954" cy="1223883"/>
          </a:xfrm>
          <a:prstGeom prst="rect">
            <a:avLst/>
          </a:prstGeom>
        </p:spPr>
      </p:pic>
    </p:spTree>
    <p:extLst>
      <p:ext uri="{BB962C8B-B14F-4D97-AF65-F5344CB8AC3E}">
        <p14:creationId xmlns:p14="http://schemas.microsoft.com/office/powerpoint/2010/main" val="2042463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
            <a:extLst>
              <a:ext uri="{FF2B5EF4-FFF2-40B4-BE49-F238E27FC236}">
                <a16:creationId xmlns:a16="http://schemas.microsoft.com/office/drawing/2014/main" id="{1A5CF588-0440-5975-4F86-0CC65A32FA19}"/>
              </a:ext>
            </a:extLst>
          </p:cNvPr>
          <p:cNvSpPr/>
          <p:nvPr/>
        </p:nvSpPr>
        <p:spPr>
          <a:xfrm>
            <a:off x="2688765" y="2057322"/>
            <a:ext cx="3292336" cy="1028855"/>
          </a:xfrm>
          <a:custGeom>
            <a:avLst/>
            <a:gdLst/>
            <a:ahLst/>
            <a:cxnLst/>
            <a:rect l="l" t="t" r="r" b="b"/>
            <a:pathLst>
              <a:path w="6584671" h="2057710">
                <a:moveTo>
                  <a:pt x="0" y="0"/>
                </a:moveTo>
                <a:lnTo>
                  <a:pt x="6584672" y="0"/>
                </a:lnTo>
                <a:lnTo>
                  <a:pt x="6584672" y="2057710"/>
                </a:lnTo>
                <a:lnTo>
                  <a:pt x="0" y="2057710"/>
                </a:lnTo>
                <a:lnTo>
                  <a:pt x="0" y="0"/>
                </a:lnTo>
                <a:close/>
              </a:path>
            </a:pathLst>
          </a:custGeom>
          <a:blipFill>
            <a:blip r:embed="rId3"/>
            <a:stretch>
              <a:fillRect/>
            </a:stretch>
          </a:blipFill>
          <a:ln w="38100" cap="sq">
            <a:solidFill>
              <a:srgbClr val="000000"/>
            </a:solidFill>
            <a:prstDash val="solid"/>
            <a:miter/>
          </a:ln>
        </p:spPr>
        <p:txBody>
          <a:bodyPr/>
          <a:lstStyle/>
          <a:p>
            <a:endParaRPr lang="en-US" sz="700"/>
          </a:p>
        </p:txBody>
      </p:sp>
      <p:sp>
        <p:nvSpPr>
          <p:cNvPr id="3" name="TextBox 2">
            <a:extLst>
              <a:ext uri="{FF2B5EF4-FFF2-40B4-BE49-F238E27FC236}">
                <a16:creationId xmlns:a16="http://schemas.microsoft.com/office/drawing/2014/main" id="{44103784-313D-8652-CD4A-859B1687F588}"/>
              </a:ext>
            </a:extLst>
          </p:cNvPr>
          <p:cNvSpPr txBox="1"/>
          <p:nvPr/>
        </p:nvSpPr>
        <p:spPr>
          <a:xfrm>
            <a:off x="4174066" y="2279362"/>
            <a:ext cx="1051891" cy="584775"/>
          </a:xfrm>
          <a:prstGeom prst="rect">
            <a:avLst/>
          </a:prstGeom>
          <a:noFill/>
        </p:spPr>
        <p:txBody>
          <a:bodyPr wrap="none" rtlCol="0">
            <a:spAutoFit/>
          </a:bodyPr>
          <a:lstStyle/>
          <a:p>
            <a:r>
              <a:rPr lang="en-US" sz="3200" b="1" dirty="0">
                <a:solidFill>
                  <a:schemeClr val="bg1"/>
                </a:solidFill>
              </a:rPr>
              <a:t>RAY</a:t>
            </a:r>
          </a:p>
        </p:txBody>
      </p:sp>
    </p:spTree>
    <p:extLst>
      <p:ext uri="{BB962C8B-B14F-4D97-AF65-F5344CB8AC3E}">
        <p14:creationId xmlns:p14="http://schemas.microsoft.com/office/powerpoint/2010/main" val="313433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F1C68-5861-4609-960B-8FBECFFAB0AE}"/>
            </a:ext>
          </a:extLst>
        </p:cNvPr>
        <p:cNvGrpSpPr/>
        <p:nvPr/>
      </p:nvGrpSpPr>
      <p:grpSpPr>
        <a:xfrm>
          <a:off x="0" y="0"/>
          <a:ext cx="0" cy="0"/>
          <a:chOff x="0" y="0"/>
          <a:chExt cx="0" cy="0"/>
        </a:xfrm>
      </p:grpSpPr>
      <p:sp>
        <p:nvSpPr>
          <p:cNvPr id="2" name="Freeform 10">
            <a:extLst>
              <a:ext uri="{FF2B5EF4-FFF2-40B4-BE49-F238E27FC236}">
                <a16:creationId xmlns:a16="http://schemas.microsoft.com/office/drawing/2014/main" id="{FDECFD20-2608-71B0-528B-F5428A1DD36D}"/>
              </a:ext>
            </a:extLst>
          </p:cNvPr>
          <p:cNvSpPr/>
          <p:nvPr/>
        </p:nvSpPr>
        <p:spPr>
          <a:xfrm>
            <a:off x="2688765" y="2057322"/>
            <a:ext cx="3292336" cy="1028855"/>
          </a:xfrm>
          <a:custGeom>
            <a:avLst/>
            <a:gdLst/>
            <a:ahLst/>
            <a:cxnLst/>
            <a:rect l="l" t="t" r="r" b="b"/>
            <a:pathLst>
              <a:path w="6584671" h="2057710">
                <a:moveTo>
                  <a:pt x="0" y="0"/>
                </a:moveTo>
                <a:lnTo>
                  <a:pt x="6584672" y="0"/>
                </a:lnTo>
                <a:lnTo>
                  <a:pt x="6584672" y="2057710"/>
                </a:lnTo>
                <a:lnTo>
                  <a:pt x="0" y="2057710"/>
                </a:lnTo>
                <a:lnTo>
                  <a:pt x="0" y="0"/>
                </a:lnTo>
                <a:close/>
              </a:path>
            </a:pathLst>
          </a:custGeom>
          <a:blipFill>
            <a:blip r:embed="rId3"/>
            <a:stretch>
              <a:fillRect/>
            </a:stretch>
          </a:blipFill>
          <a:ln w="38100" cap="sq">
            <a:solidFill>
              <a:srgbClr val="000000"/>
            </a:solidFill>
            <a:prstDash val="solid"/>
            <a:miter/>
          </a:ln>
        </p:spPr>
        <p:txBody>
          <a:bodyPr/>
          <a:lstStyle/>
          <a:p>
            <a:endParaRPr lang="en-US" sz="700"/>
          </a:p>
        </p:txBody>
      </p:sp>
      <p:sp>
        <p:nvSpPr>
          <p:cNvPr id="3" name="TextBox 2">
            <a:extLst>
              <a:ext uri="{FF2B5EF4-FFF2-40B4-BE49-F238E27FC236}">
                <a16:creationId xmlns:a16="http://schemas.microsoft.com/office/drawing/2014/main" id="{07013370-A421-0B74-3D7A-F323CD4B053D}"/>
              </a:ext>
            </a:extLst>
          </p:cNvPr>
          <p:cNvSpPr txBox="1"/>
          <p:nvPr/>
        </p:nvSpPr>
        <p:spPr>
          <a:xfrm>
            <a:off x="4174066" y="2279362"/>
            <a:ext cx="1051891" cy="584775"/>
          </a:xfrm>
          <a:prstGeom prst="rect">
            <a:avLst/>
          </a:prstGeom>
          <a:noFill/>
        </p:spPr>
        <p:txBody>
          <a:bodyPr wrap="none" rtlCol="0">
            <a:spAutoFit/>
          </a:bodyPr>
          <a:lstStyle/>
          <a:p>
            <a:r>
              <a:rPr lang="en-US" sz="3200" b="1" dirty="0">
                <a:solidFill>
                  <a:schemeClr val="bg1"/>
                </a:solidFill>
              </a:rPr>
              <a:t>RAY</a:t>
            </a:r>
          </a:p>
        </p:txBody>
      </p:sp>
      <p:sp>
        <p:nvSpPr>
          <p:cNvPr id="4" name="Rectangle 3">
            <a:extLst>
              <a:ext uri="{FF2B5EF4-FFF2-40B4-BE49-F238E27FC236}">
                <a16:creationId xmlns:a16="http://schemas.microsoft.com/office/drawing/2014/main" id="{CD1FAEF1-DB35-BC2A-9E58-5C7BE73432C9}"/>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6F852837-345D-D230-3857-F7B8A453112A}"/>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lvl="0">
              <a:lnSpc>
                <a:spcPct val="90000"/>
              </a:lnSpc>
            </a:pPr>
            <a:r>
              <a:rPr lang="en" sz="1050" b="1" dirty="0">
                <a:solidFill>
                  <a:srgbClr val="CF5100"/>
                </a:solidFill>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spTree>
    <p:extLst>
      <p:ext uri="{BB962C8B-B14F-4D97-AF65-F5344CB8AC3E}">
        <p14:creationId xmlns:p14="http://schemas.microsoft.com/office/powerpoint/2010/main" val="92331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B5F3-65CA-D9C6-7C1E-297D081C3D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35157B-E574-F569-277F-19AE3E0E2583}"/>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862F4103-3F8D-7589-4E12-33CE9BDA3839}"/>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EA101658-54A6-9D9A-8A93-784495344F92}"/>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38B51F7D-06BF-CFF6-187F-ECC0849D007E}"/>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Tree>
    <p:extLst>
      <p:ext uri="{BB962C8B-B14F-4D97-AF65-F5344CB8AC3E}">
        <p14:creationId xmlns:p14="http://schemas.microsoft.com/office/powerpoint/2010/main" val="206387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F6089-7689-7E0C-8B42-658352C3261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675181-A7BE-CEEE-141C-F1E5E531FC4E}"/>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F0FAA8FE-5F94-5599-772D-1382CE263175}"/>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6290E1F3-770B-5CC3-4B42-A3D767895141}"/>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A0473F31-ABAC-F3DA-9FB3-4807E0A0E4CC}"/>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
        <p:nvSpPr>
          <p:cNvPr id="24" name="TextBox 23">
            <a:extLst>
              <a:ext uri="{FF2B5EF4-FFF2-40B4-BE49-F238E27FC236}">
                <a16:creationId xmlns:a16="http://schemas.microsoft.com/office/drawing/2014/main" id="{23532BA2-9426-31CB-B947-3B835DFB9986}"/>
              </a:ext>
            </a:extLst>
          </p:cNvPr>
          <p:cNvSpPr txBox="1"/>
          <p:nvPr/>
        </p:nvSpPr>
        <p:spPr>
          <a:xfrm>
            <a:off x="6892725" y="3153536"/>
            <a:ext cx="2090408" cy="237757"/>
          </a:xfrm>
          <a:prstGeom prst="rect">
            <a:avLst/>
          </a:prstGeom>
          <a:noFill/>
          <a:ln>
            <a:noFill/>
          </a:ln>
        </p:spPr>
        <p:txBody>
          <a:bodyPr spcFirstLastPara="1" wrap="square" lIns="45725" tIns="45725" rIns="45725" bIns="45725" anchor="t" anchorCtr="0">
            <a:spAutoFit/>
          </a:bodyPr>
          <a:lstStyle>
            <a:defPPr marR="0" lvl="0" algn="l" rtl="0">
              <a:lnSpc>
                <a:spcPct val="100000"/>
              </a:lnSpc>
              <a:spcBef>
                <a:spcPts val="0"/>
              </a:spcBef>
              <a:spcAft>
                <a:spcPts val="0"/>
              </a:spcAft>
            </a:defPPr>
            <a:lvl1pPr marL="0" indent="0">
              <a:lnSpc>
                <a:spcPct val="90000"/>
              </a:lnSpc>
              <a:buNone/>
              <a:defRPr sz="1050" b="1">
                <a:solidFill>
                  <a:srgbClr val="38B6FF"/>
                </a:solidFill>
                <a:latin typeface="+mn-lt"/>
                <a:ea typeface="Google Sans"/>
                <a:cs typeface="Google Sans"/>
              </a:defRPr>
            </a:lvl1pPr>
          </a:lstStyle>
          <a:p>
            <a:r>
              <a:rPr lang="en-US" dirty="0">
                <a:solidFill>
                  <a:srgbClr val="92D050"/>
                </a:solidFill>
                <a:sym typeface="Google Sans"/>
              </a:rPr>
              <a:t>Runs</a:t>
            </a:r>
            <a:r>
              <a:rPr lang="en-US" dirty="0">
                <a:sym typeface="Google Sans"/>
              </a:rPr>
              <a:t> </a:t>
            </a:r>
            <a:r>
              <a:rPr lang="en-US" b="0" dirty="0">
                <a:solidFill>
                  <a:schemeClr val="bg1"/>
                </a:solidFill>
                <a:sym typeface="Google Sans"/>
              </a:rPr>
              <a:t>wherever your hardware is</a:t>
            </a:r>
          </a:p>
        </p:txBody>
      </p:sp>
      <p:sp>
        <p:nvSpPr>
          <p:cNvPr id="34" name="Rectangle 33">
            <a:extLst>
              <a:ext uri="{FF2B5EF4-FFF2-40B4-BE49-F238E27FC236}">
                <a16:creationId xmlns:a16="http://schemas.microsoft.com/office/drawing/2014/main" id="{206ABCE0-D794-F024-E3F9-561F1703B9C2}"/>
              </a:ext>
            </a:extLst>
          </p:cNvPr>
          <p:cNvSpPr/>
          <p:nvPr/>
        </p:nvSpPr>
        <p:spPr>
          <a:xfrm>
            <a:off x="1976965" y="2909607"/>
            <a:ext cx="4715933" cy="675717"/>
          </a:xfrm>
          <a:prstGeom prst="rect">
            <a:avLst/>
          </a:prstGeom>
          <a:solidFill>
            <a:schemeClr val="dk1">
              <a:alpha val="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oogle Shape;254;p31">
            <a:extLst>
              <a:ext uri="{FF2B5EF4-FFF2-40B4-BE49-F238E27FC236}">
                <a16:creationId xmlns:a16="http://schemas.microsoft.com/office/drawing/2014/main" id="{E7E9C915-814F-9FD5-1091-4C5D4259A760}"/>
              </a:ext>
            </a:extLst>
          </p:cNvPr>
          <p:cNvPicPr preferRelativeResize="0"/>
          <p:nvPr/>
        </p:nvPicPr>
        <p:blipFill>
          <a:blip r:embed="rId4">
            <a:alphaModFix/>
          </a:blip>
          <a:stretch>
            <a:fillRect/>
          </a:stretch>
        </p:blipFill>
        <p:spPr>
          <a:xfrm>
            <a:off x="2286224" y="2990773"/>
            <a:ext cx="1529954" cy="278592"/>
          </a:xfrm>
          <a:prstGeom prst="rect">
            <a:avLst/>
          </a:prstGeom>
          <a:noFill/>
          <a:ln>
            <a:noFill/>
          </a:ln>
        </p:spPr>
      </p:pic>
      <p:pic>
        <p:nvPicPr>
          <p:cNvPr id="37" name="Google Shape;267;p31">
            <a:extLst>
              <a:ext uri="{FF2B5EF4-FFF2-40B4-BE49-F238E27FC236}">
                <a16:creationId xmlns:a16="http://schemas.microsoft.com/office/drawing/2014/main" id="{AED5BD6B-2C0E-32D5-3C59-12722958CBAC}"/>
              </a:ext>
            </a:extLst>
          </p:cNvPr>
          <p:cNvPicPr preferRelativeResize="0"/>
          <p:nvPr/>
        </p:nvPicPr>
        <p:blipFill>
          <a:blip r:embed="rId5">
            <a:alphaModFix/>
          </a:blip>
          <a:stretch>
            <a:fillRect/>
          </a:stretch>
        </p:blipFill>
        <p:spPr>
          <a:xfrm>
            <a:off x="3615900" y="2986891"/>
            <a:ext cx="1116331" cy="270425"/>
          </a:xfrm>
          <a:prstGeom prst="rect">
            <a:avLst/>
          </a:prstGeom>
          <a:noFill/>
          <a:ln>
            <a:noFill/>
          </a:ln>
        </p:spPr>
      </p:pic>
      <p:pic>
        <p:nvPicPr>
          <p:cNvPr id="38" name="Google Shape;269;p31">
            <a:extLst>
              <a:ext uri="{FF2B5EF4-FFF2-40B4-BE49-F238E27FC236}">
                <a16:creationId xmlns:a16="http://schemas.microsoft.com/office/drawing/2014/main" id="{CE4F8727-9C98-B0FE-B7DB-9B15FFFB472C}"/>
              </a:ext>
            </a:extLst>
          </p:cNvPr>
          <p:cNvPicPr preferRelativeResize="0"/>
          <p:nvPr/>
        </p:nvPicPr>
        <p:blipFill>
          <a:blip r:embed="rId6">
            <a:alphaModFix/>
          </a:blip>
          <a:stretch>
            <a:fillRect/>
          </a:stretch>
        </p:blipFill>
        <p:spPr>
          <a:xfrm>
            <a:off x="4000373" y="3181485"/>
            <a:ext cx="645676" cy="322838"/>
          </a:xfrm>
          <a:prstGeom prst="rect">
            <a:avLst/>
          </a:prstGeom>
          <a:noFill/>
          <a:ln>
            <a:noFill/>
          </a:ln>
        </p:spPr>
      </p:pic>
      <p:pic>
        <p:nvPicPr>
          <p:cNvPr id="39" name="Google Shape;270;p31">
            <a:extLst>
              <a:ext uri="{FF2B5EF4-FFF2-40B4-BE49-F238E27FC236}">
                <a16:creationId xmlns:a16="http://schemas.microsoft.com/office/drawing/2014/main" id="{0AE148C4-A4C7-520C-AA3E-B27F72449BC6}"/>
              </a:ext>
            </a:extLst>
          </p:cNvPr>
          <p:cNvPicPr preferRelativeResize="0"/>
          <p:nvPr/>
        </p:nvPicPr>
        <p:blipFill>
          <a:blip r:embed="rId7">
            <a:alphaModFix/>
          </a:blip>
          <a:stretch>
            <a:fillRect/>
          </a:stretch>
        </p:blipFill>
        <p:spPr>
          <a:xfrm>
            <a:off x="4662580" y="2864137"/>
            <a:ext cx="645675" cy="477258"/>
          </a:xfrm>
          <a:prstGeom prst="rect">
            <a:avLst/>
          </a:prstGeom>
          <a:noFill/>
          <a:ln>
            <a:noFill/>
          </a:ln>
        </p:spPr>
      </p:pic>
      <p:pic>
        <p:nvPicPr>
          <p:cNvPr id="40" name="Picture 2" descr="AWS LOGO | Figma">
            <a:extLst>
              <a:ext uri="{FF2B5EF4-FFF2-40B4-BE49-F238E27FC236}">
                <a16:creationId xmlns:a16="http://schemas.microsoft.com/office/drawing/2014/main" id="{60E7CA2D-CA7D-5C2F-6184-E20BC3BB8B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360" y="3103117"/>
            <a:ext cx="576150" cy="43211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Lambda | LinkedIn">
            <a:extLst>
              <a:ext uri="{FF2B5EF4-FFF2-40B4-BE49-F238E27FC236}">
                <a16:creationId xmlns:a16="http://schemas.microsoft.com/office/drawing/2014/main" id="{8C1AA58C-36B8-A0DD-7E16-4F74F7D7F4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6734" y="3079344"/>
            <a:ext cx="477258" cy="477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n premise - Free computer icons">
            <a:extLst>
              <a:ext uri="{FF2B5EF4-FFF2-40B4-BE49-F238E27FC236}">
                <a16:creationId xmlns:a16="http://schemas.microsoft.com/office/drawing/2014/main" id="{E8366AC6-51AC-7045-B29C-98D712D23C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3405" y="2982744"/>
            <a:ext cx="335229" cy="33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51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955C7-2D83-EDFB-EFFA-1AB1EB86105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647179-37D0-1C77-5698-E3774E3B4ED9}"/>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F41F8112-1437-D7C7-4220-F0B9C90FD721}"/>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2BEE77BA-3B34-51C4-1AC2-F61A628FDC42}"/>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F9A42C61-6997-E28D-1BC1-56A89E905E7C}"/>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
        <p:nvSpPr>
          <p:cNvPr id="24" name="TextBox 23">
            <a:extLst>
              <a:ext uri="{FF2B5EF4-FFF2-40B4-BE49-F238E27FC236}">
                <a16:creationId xmlns:a16="http://schemas.microsoft.com/office/drawing/2014/main" id="{C0A6F8FD-A45F-A689-6FAE-EA93B97901FC}"/>
              </a:ext>
            </a:extLst>
          </p:cNvPr>
          <p:cNvSpPr txBox="1"/>
          <p:nvPr/>
        </p:nvSpPr>
        <p:spPr>
          <a:xfrm>
            <a:off x="6892725" y="3153536"/>
            <a:ext cx="2090408" cy="237757"/>
          </a:xfrm>
          <a:prstGeom prst="rect">
            <a:avLst/>
          </a:prstGeom>
          <a:noFill/>
          <a:ln>
            <a:noFill/>
          </a:ln>
        </p:spPr>
        <p:txBody>
          <a:bodyPr spcFirstLastPara="1" wrap="square" lIns="45725" tIns="45725" rIns="45725" bIns="45725" anchor="t" anchorCtr="0">
            <a:spAutoFit/>
          </a:bodyPr>
          <a:lstStyle>
            <a:defPPr marR="0" lvl="0" algn="l" rtl="0">
              <a:lnSpc>
                <a:spcPct val="100000"/>
              </a:lnSpc>
              <a:spcBef>
                <a:spcPts val="0"/>
              </a:spcBef>
              <a:spcAft>
                <a:spcPts val="0"/>
              </a:spcAft>
            </a:defPPr>
            <a:lvl1pPr marL="0" indent="0">
              <a:lnSpc>
                <a:spcPct val="90000"/>
              </a:lnSpc>
              <a:buNone/>
              <a:defRPr sz="1050" b="1">
                <a:solidFill>
                  <a:srgbClr val="38B6FF"/>
                </a:solidFill>
                <a:latin typeface="+mn-lt"/>
                <a:ea typeface="Google Sans"/>
                <a:cs typeface="Google Sans"/>
              </a:defRPr>
            </a:lvl1pPr>
          </a:lstStyle>
          <a:p>
            <a:r>
              <a:rPr lang="en-US" dirty="0">
                <a:solidFill>
                  <a:srgbClr val="92D050"/>
                </a:solidFill>
                <a:sym typeface="Google Sans"/>
              </a:rPr>
              <a:t>Runs</a:t>
            </a:r>
            <a:r>
              <a:rPr lang="en-US" dirty="0">
                <a:sym typeface="Google Sans"/>
              </a:rPr>
              <a:t> </a:t>
            </a:r>
            <a:r>
              <a:rPr lang="en-US" b="0" dirty="0">
                <a:solidFill>
                  <a:schemeClr val="bg1"/>
                </a:solidFill>
                <a:sym typeface="Google Sans"/>
              </a:rPr>
              <a:t>wherever your hardware is</a:t>
            </a:r>
          </a:p>
        </p:txBody>
      </p:sp>
      <p:sp>
        <p:nvSpPr>
          <p:cNvPr id="34" name="Rectangle 33">
            <a:extLst>
              <a:ext uri="{FF2B5EF4-FFF2-40B4-BE49-F238E27FC236}">
                <a16:creationId xmlns:a16="http://schemas.microsoft.com/office/drawing/2014/main" id="{241324B5-3B8D-8168-9CFE-8B693A812085}"/>
              </a:ext>
            </a:extLst>
          </p:cNvPr>
          <p:cNvSpPr/>
          <p:nvPr/>
        </p:nvSpPr>
        <p:spPr>
          <a:xfrm>
            <a:off x="1976965" y="2909607"/>
            <a:ext cx="4715933" cy="675717"/>
          </a:xfrm>
          <a:prstGeom prst="rect">
            <a:avLst/>
          </a:prstGeom>
          <a:solidFill>
            <a:schemeClr val="dk1">
              <a:alpha val="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oogle Shape;254;p31">
            <a:extLst>
              <a:ext uri="{FF2B5EF4-FFF2-40B4-BE49-F238E27FC236}">
                <a16:creationId xmlns:a16="http://schemas.microsoft.com/office/drawing/2014/main" id="{64018F6E-EC03-A416-6006-92F7EDAEF2F8}"/>
              </a:ext>
            </a:extLst>
          </p:cNvPr>
          <p:cNvPicPr preferRelativeResize="0"/>
          <p:nvPr/>
        </p:nvPicPr>
        <p:blipFill>
          <a:blip r:embed="rId4">
            <a:alphaModFix/>
          </a:blip>
          <a:stretch>
            <a:fillRect/>
          </a:stretch>
        </p:blipFill>
        <p:spPr>
          <a:xfrm>
            <a:off x="2286224" y="2990773"/>
            <a:ext cx="1529954" cy="278592"/>
          </a:xfrm>
          <a:prstGeom prst="rect">
            <a:avLst/>
          </a:prstGeom>
          <a:noFill/>
          <a:ln>
            <a:noFill/>
          </a:ln>
        </p:spPr>
      </p:pic>
      <p:pic>
        <p:nvPicPr>
          <p:cNvPr id="37" name="Google Shape;267;p31">
            <a:extLst>
              <a:ext uri="{FF2B5EF4-FFF2-40B4-BE49-F238E27FC236}">
                <a16:creationId xmlns:a16="http://schemas.microsoft.com/office/drawing/2014/main" id="{95D2FA2E-5AFB-039D-A882-D5D60C193BD1}"/>
              </a:ext>
            </a:extLst>
          </p:cNvPr>
          <p:cNvPicPr preferRelativeResize="0"/>
          <p:nvPr/>
        </p:nvPicPr>
        <p:blipFill>
          <a:blip r:embed="rId5">
            <a:alphaModFix/>
          </a:blip>
          <a:stretch>
            <a:fillRect/>
          </a:stretch>
        </p:blipFill>
        <p:spPr>
          <a:xfrm>
            <a:off x="3615900" y="2986891"/>
            <a:ext cx="1116331" cy="270425"/>
          </a:xfrm>
          <a:prstGeom prst="rect">
            <a:avLst/>
          </a:prstGeom>
          <a:noFill/>
          <a:ln>
            <a:noFill/>
          </a:ln>
        </p:spPr>
      </p:pic>
      <p:pic>
        <p:nvPicPr>
          <p:cNvPr id="38" name="Google Shape;269;p31">
            <a:extLst>
              <a:ext uri="{FF2B5EF4-FFF2-40B4-BE49-F238E27FC236}">
                <a16:creationId xmlns:a16="http://schemas.microsoft.com/office/drawing/2014/main" id="{BB8FA2EA-BD7E-D907-F2AE-D56B89ED4DC5}"/>
              </a:ext>
            </a:extLst>
          </p:cNvPr>
          <p:cNvPicPr preferRelativeResize="0"/>
          <p:nvPr/>
        </p:nvPicPr>
        <p:blipFill>
          <a:blip r:embed="rId6">
            <a:alphaModFix/>
          </a:blip>
          <a:stretch>
            <a:fillRect/>
          </a:stretch>
        </p:blipFill>
        <p:spPr>
          <a:xfrm>
            <a:off x="4000373" y="3181485"/>
            <a:ext cx="645676" cy="322838"/>
          </a:xfrm>
          <a:prstGeom prst="rect">
            <a:avLst/>
          </a:prstGeom>
          <a:noFill/>
          <a:ln>
            <a:noFill/>
          </a:ln>
        </p:spPr>
      </p:pic>
      <p:pic>
        <p:nvPicPr>
          <p:cNvPr id="39" name="Google Shape;270;p31">
            <a:extLst>
              <a:ext uri="{FF2B5EF4-FFF2-40B4-BE49-F238E27FC236}">
                <a16:creationId xmlns:a16="http://schemas.microsoft.com/office/drawing/2014/main" id="{5FDB56D9-8F32-707C-37B3-D8714AEA512C}"/>
              </a:ext>
            </a:extLst>
          </p:cNvPr>
          <p:cNvPicPr preferRelativeResize="0"/>
          <p:nvPr/>
        </p:nvPicPr>
        <p:blipFill>
          <a:blip r:embed="rId7">
            <a:alphaModFix/>
          </a:blip>
          <a:stretch>
            <a:fillRect/>
          </a:stretch>
        </p:blipFill>
        <p:spPr>
          <a:xfrm>
            <a:off x="4662580" y="2864137"/>
            <a:ext cx="645675" cy="477258"/>
          </a:xfrm>
          <a:prstGeom prst="rect">
            <a:avLst/>
          </a:prstGeom>
          <a:noFill/>
          <a:ln>
            <a:noFill/>
          </a:ln>
        </p:spPr>
      </p:pic>
      <p:pic>
        <p:nvPicPr>
          <p:cNvPr id="40" name="Picture 2" descr="AWS LOGO | Figma">
            <a:extLst>
              <a:ext uri="{FF2B5EF4-FFF2-40B4-BE49-F238E27FC236}">
                <a16:creationId xmlns:a16="http://schemas.microsoft.com/office/drawing/2014/main" id="{362825E5-9ECE-9BD9-4796-C2A65CF27C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360" y="3103117"/>
            <a:ext cx="576150" cy="43211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Lambda | LinkedIn">
            <a:extLst>
              <a:ext uri="{FF2B5EF4-FFF2-40B4-BE49-F238E27FC236}">
                <a16:creationId xmlns:a16="http://schemas.microsoft.com/office/drawing/2014/main" id="{469F1B8A-4BDE-DE89-EBAE-8522459DE9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6734" y="3079344"/>
            <a:ext cx="477258" cy="477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n premise - Free computer icons">
            <a:extLst>
              <a:ext uri="{FF2B5EF4-FFF2-40B4-BE49-F238E27FC236}">
                <a16:creationId xmlns:a16="http://schemas.microsoft.com/office/drawing/2014/main" id="{BE41B26D-BAAB-B56C-A624-CD83FF70AE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3405" y="2982744"/>
            <a:ext cx="335229" cy="3352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0156CD3-D2E1-EEE1-27F2-39A695907608}"/>
              </a:ext>
            </a:extLst>
          </p:cNvPr>
          <p:cNvSpPr/>
          <p:nvPr/>
        </p:nvSpPr>
        <p:spPr>
          <a:xfrm>
            <a:off x="1976966" y="829733"/>
            <a:ext cx="2755266"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46;p31" title="RLlib.png">
            <a:extLst>
              <a:ext uri="{FF2B5EF4-FFF2-40B4-BE49-F238E27FC236}">
                <a16:creationId xmlns:a16="http://schemas.microsoft.com/office/drawing/2014/main" id="{897E699F-F600-C70D-BE08-02D3032A676F}"/>
              </a:ext>
            </a:extLst>
          </p:cNvPr>
          <p:cNvPicPr preferRelativeResize="0"/>
          <p:nvPr/>
        </p:nvPicPr>
        <p:blipFill>
          <a:blip r:embed="rId11">
            <a:alphaModFix/>
          </a:blip>
          <a:stretch>
            <a:fillRect/>
          </a:stretch>
        </p:blipFill>
        <p:spPr>
          <a:xfrm>
            <a:off x="3849761" y="1631856"/>
            <a:ext cx="765810" cy="228600"/>
          </a:xfrm>
          <a:prstGeom prst="rect">
            <a:avLst/>
          </a:prstGeom>
          <a:noFill/>
          <a:ln>
            <a:noFill/>
          </a:ln>
        </p:spPr>
      </p:pic>
      <p:pic>
        <p:nvPicPr>
          <p:cNvPr id="11" name="Google Shape;247;p31" title="Tune.png">
            <a:extLst>
              <a:ext uri="{FF2B5EF4-FFF2-40B4-BE49-F238E27FC236}">
                <a16:creationId xmlns:a16="http://schemas.microsoft.com/office/drawing/2014/main" id="{90C444D2-B7FD-DC1B-AB2D-45DE1E7B2729}"/>
              </a:ext>
            </a:extLst>
          </p:cNvPr>
          <p:cNvPicPr preferRelativeResize="0"/>
          <p:nvPr/>
        </p:nvPicPr>
        <p:blipFill>
          <a:blip r:embed="rId12">
            <a:alphaModFix/>
          </a:blip>
          <a:stretch>
            <a:fillRect/>
          </a:stretch>
        </p:blipFill>
        <p:spPr>
          <a:xfrm>
            <a:off x="2157043" y="1628806"/>
            <a:ext cx="742950" cy="228600"/>
          </a:xfrm>
          <a:prstGeom prst="rect">
            <a:avLst/>
          </a:prstGeom>
          <a:noFill/>
          <a:ln>
            <a:noFill/>
          </a:ln>
        </p:spPr>
      </p:pic>
      <p:pic>
        <p:nvPicPr>
          <p:cNvPr id="12" name="Google Shape;248;p31" title="Serve.png">
            <a:extLst>
              <a:ext uri="{FF2B5EF4-FFF2-40B4-BE49-F238E27FC236}">
                <a16:creationId xmlns:a16="http://schemas.microsoft.com/office/drawing/2014/main" id="{A7A1AC1E-0683-6B27-54D4-1A9AE2ABD83F}"/>
              </a:ext>
            </a:extLst>
          </p:cNvPr>
          <p:cNvPicPr preferRelativeResize="0"/>
          <p:nvPr/>
        </p:nvPicPr>
        <p:blipFill>
          <a:blip r:embed="rId13">
            <a:alphaModFix/>
          </a:blip>
          <a:stretch>
            <a:fillRect/>
          </a:stretch>
        </p:blipFill>
        <p:spPr>
          <a:xfrm>
            <a:off x="3819280" y="1121099"/>
            <a:ext cx="826769" cy="228600"/>
          </a:xfrm>
          <a:prstGeom prst="rect">
            <a:avLst/>
          </a:prstGeom>
          <a:noFill/>
          <a:ln>
            <a:noFill/>
          </a:ln>
        </p:spPr>
      </p:pic>
      <p:pic>
        <p:nvPicPr>
          <p:cNvPr id="13" name="Google Shape;249;p31" title="Train.png">
            <a:extLst>
              <a:ext uri="{FF2B5EF4-FFF2-40B4-BE49-F238E27FC236}">
                <a16:creationId xmlns:a16="http://schemas.microsoft.com/office/drawing/2014/main" id="{A32F7E2F-2E98-1FFD-59E9-5E1D2B553036}"/>
              </a:ext>
            </a:extLst>
          </p:cNvPr>
          <p:cNvPicPr preferRelativeResize="0"/>
          <p:nvPr/>
        </p:nvPicPr>
        <p:blipFill>
          <a:blip r:embed="rId14">
            <a:alphaModFix/>
          </a:blip>
          <a:stretch>
            <a:fillRect/>
          </a:stretch>
        </p:blipFill>
        <p:spPr>
          <a:xfrm>
            <a:off x="2134184" y="1121093"/>
            <a:ext cx="788673" cy="228600"/>
          </a:xfrm>
          <a:prstGeom prst="rect">
            <a:avLst/>
          </a:prstGeom>
          <a:noFill/>
          <a:ln>
            <a:noFill/>
          </a:ln>
        </p:spPr>
      </p:pic>
      <p:pic>
        <p:nvPicPr>
          <p:cNvPr id="14" name="Google Shape;250;p31" title="Data.png">
            <a:extLst>
              <a:ext uri="{FF2B5EF4-FFF2-40B4-BE49-F238E27FC236}">
                <a16:creationId xmlns:a16="http://schemas.microsoft.com/office/drawing/2014/main" id="{B782B5B0-6B18-6BA6-BFDB-2566B02C3AEB}"/>
              </a:ext>
            </a:extLst>
          </p:cNvPr>
          <p:cNvPicPr preferRelativeResize="0"/>
          <p:nvPr/>
        </p:nvPicPr>
        <p:blipFill>
          <a:blip r:embed="rId15">
            <a:alphaModFix/>
          </a:blip>
          <a:stretch>
            <a:fillRect/>
          </a:stretch>
        </p:blipFill>
        <p:spPr>
          <a:xfrm>
            <a:off x="3028180" y="1372574"/>
            <a:ext cx="720092" cy="228600"/>
          </a:xfrm>
          <a:prstGeom prst="rect">
            <a:avLst/>
          </a:prstGeom>
          <a:noFill/>
          <a:ln>
            <a:noFill/>
          </a:ln>
        </p:spPr>
      </p:pic>
      <p:sp>
        <p:nvSpPr>
          <p:cNvPr id="18" name="TextBox 17">
            <a:extLst>
              <a:ext uri="{FF2B5EF4-FFF2-40B4-BE49-F238E27FC236}">
                <a16:creationId xmlns:a16="http://schemas.microsoft.com/office/drawing/2014/main" id="{BF9BCAD1-FD1D-DF17-FFA2-BF1ABE3096FD}"/>
              </a:ext>
            </a:extLst>
          </p:cNvPr>
          <p:cNvSpPr txBox="1"/>
          <p:nvPr/>
        </p:nvSpPr>
        <p:spPr>
          <a:xfrm>
            <a:off x="4008955" y="111096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9" name="TextBox 18">
            <a:extLst>
              <a:ext uri="{FF2B5EF4-FFF2-40B4-BE49-F238E27FC236}">
                <a16:creationId xmlns:a16="http://schemas.microsoft.com/office/drawing/2014/main" id="{AF03A319-EA43-11B1-72E4-2DFEE3A48384}"/>
              </a:ext>
            </a:extLst>
          </p:cNvPr>
          <p:cNvSpPr txBox="1"/>
          <p:nvPr/>
        </p:nvSpPr>
        <p:spPr>
          <a:xfrm>
            <a:off x="4030258" y="1627526"/>
            <a:ext cx="492443" cy="253916"/>
          </a:xfrm>
          <a:prstGeom prst="rect">
            <a:avLst/>
          </a:prstGeom>
          <a:noFill/>
        </p:spPr>
        <p:txBody>
          <a:bodyPr wrap="none" rtlCol="0">
            <a:spAutoFit/>
          </a:bodyPr>
          <a:lstStyle/>
          <a:p>
            <a:r>
              <a:rPr lang="en-US" sz="1050" dirty="0">
                <a:solidFill>
                  <a:schemeClr val="bg1"/>
                </a:solidFill>
              </a:rPr>
              <a:t>Tune</a:t>
            </a:r>
            <a:endParaRPr lang="en-US" dirty="0">
              <a:solidFill>
                <a:schemeClr val="bg1"/>
              </a:solidFill>
            </a:endParaRPr>
          </a:p>
        </p:txBody>
      </p:sp>
      <p:sp>
        <p:nvSpPr>
          <p:cNvPr id="21" name="TextBox 20">
            <a:extLst>
              <a:ext uri="{FF2B5EF4-FFF2-40B4-BE49-F238E27FC236}">
                <a16:creationId xmlns:a16="http://schemas.microsoft.com/office/drawing/2014/main" id="{4942F414-D15A-05F7-0EBF-722CFA07A0A0}"/>
              </a:ext>
            </a:extLst>
          </p:cNvPr>
          <p:cNvSpPr txBox="1"/>
          <p:nvPr/>
        </p:nvSpPr>
        <p:spPr>
          <a:xfrm>
            <a:off x="3237576" y="1372763"/>
            <a:ext cx="494046" cy="253916"/>
          </a:xfrm>
          <a:prstGeom prst="rect">
            <a:avLst/>
          </a:prstGeom>
          <a:noFill/>
        </p:spPr>
        <p:txBody>
          <a:bodyPr wrap="none" rtlCol="0">
            <a:spAutoFit/>
          </a:bodyPr>
          <a:lstStyle/>
          <a:p>
            <a:r>
              <a:rPr lang="en-US" sz="1050" dirty="0">
                <a:solidFill>
                  <a:schemeClr val="bg1"/>
                </a:solidFill>
              </a:rPr>
              <a:t>RLlib</a:t>
            </a:r>
            <a:endParaRPr lang="en-US" dirty="0">
              <a:solidFill>
                <a:schemeClr val="bg1"/>
              </a:solidFill>
            </a:endParaRPr>
          </a:p>
        </p:txBody>
      </p:sp>
      <p:sp>
        <p:nvSpPr>
          <p:cNvPr id="25" name="TextBox 24">
            <a:extLst>
              <a:ext uri="{FF2B5EF4-FFF2-40B4-BE49-F238E27FC236}">
                <a16:creationId xmlns:a16="http://schemas.microsoft.com/office/drawing/2014/main" id="{86C4BBD1-3207-DC32-54FA-6274BE0EBAB7}"/>
              </a:ext>
            </a:extLst>
          </p:cNvPr>
          <p:cNvSpPr txBox="1"/>
          <p:nvPr/>
        </p:nvSpPr>
        <p:spPr>
          <a:xfrm>
            <a:off x="2365343" y="1616148"/>
            <a:ext cx="470000" cy="253916"/>
          </a:xfrm>
          <a:prstGeom prst="rect">
            <a:avLst/>
          </a:prstGeom>
          <a:noFill/>
        </p:spPr>
        <p:txBody>
          <a:bodyPr wrap="none" rtlCol="0">
            <a:spAutoFit/>
          </a:bodyPr>
          <a:lstStyle/>
          <a:p>
            <a:r>
              <a:rPr lang="en-US" sz="1050" dirty="0">
                <a:solidFill>
                  <a:schemeClr val="bg1"/>
                </a:solidFill>
              </a:rPr>
              <a:t>Data</a:t>
            </a:r>
            <a:endParaRPr lang="en-US" dirty="0">
              <a:solidFill>
                <a:schemeClr val="bg1"/>
              </a:solidFill>
            </a:endParaRPr>
          </a:p>
        </p:txBody>
      </p:sp>
      <p:sp>
        <p:nvSpPr>
          <p:cNvPr id="26" name="TextBox 25">
            <a:extLst>
              <a:ext uri="{FF2B5EF4-FFF2-40B4-BE49-F238E27FC236}">
                <a16:creationId xmlns:a16="http://schemas.microsoft.com/office/drawing/2014/main" id="{5A542CD2-9F9E-4FB8-F020-EE3A6C0A24B4}"/>
              </a:ext>
            </a:extLst>
          </p:cNvPr>
          <p:cNvSpPr txBox="1"/>
          <p:nvPr/>
        </p:nvSpPr>
        <p:spPr>
          <a:xfrm>
            <a:off x="2348678" y="1101750"/>
            <a:ext cx="537327" cy="253916"/>
          </a:xfrm>
          <a:prstGeom prst="rect">
            <a:avLst/>
          </a:prstGeom>
          <a:noFill/>
        </p:spPr>
        <p:txBody>
          <a:bodyPr wrap="none" rtlCol="0">
            <a:spAutoFit/>
          </a:bodyPr>
          <a:lstStyle/>
          <a:p>
            <a:r>
              <a:rPr lang="en-US" sz="1050" dirty="0">
                <a:solidFill>
                  <a:schemeClr val="bg1"/>
                </a:solidFill>
              </a:rPr>
              <a:t>Serve</a:t>
            </a:r>
            <a:endParaRPr lang="en-US" dirty="0">
              <a:solidFill>
                <a:schemeClr val="bg1"/>
              </a:solidFill>
            </a:endParaRPr>
          </a:p>
        </p:txBody>
      </p:sp>
      <p:sp>
        <p:nvSpPr>
          <p:cNvPr id="27" name="Rectangle 26">
            <a:extLst>
              <a:ext uri="{FF2B5EF4-FFF2-40B4-BE49-F238E27FC236}">
                <a16:creationId xmlns:a16="http://schemas.microsoft.com/office/drawing/2014/main" id="{8FF7F26D-2DE1-4006-F26D-E3441687B4C7}"/>
              </a:ext>
            </a:extLst>
          </p:cNvPr>
          <p:cNvSpPr/>
          <p:nvPr/>
        </p:nvSpPr>
        <p:spPr>
          <a:xfrm>
            <a:off x="1976966" y="609526"/>
            <a:ext cx="2755266"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Ray Native Libraries </a:t>
            </a:r>
          </a:p>
        </p:txBody>
      </p:sp>
      <p:sp>
        <p:nvSpPr>
          <p:cNvPr id="2" name="Google Shape;259;p31">
            <a:extLst>
              <a:ext uri="{FF2B5EF4-FFF2-40B4-BE49-F238E27FC236}">
                <a16:creationId xmlns:a16="http://schemas.microsoft.com/office/drawing/2014/main" id="{1A92E612-6FD3-6EB9-8FCF-CBCEB379ED08}"/>
              </a:ext>
            </a:extLst>
          </p:cNvPr>
          <p:cNvSpPr txBox="1"/>
          <p:nvPr/>
        </p:nvSpPr>
        <p:spPr>
          <a:xfrm>
            <a:off x="6892725" y="1227347"/>
            <a:ext cx="21597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00B0F0"/>
                </a:solidFill>
                <a:latin typeface="+mn-lt"/>
                <a:ea typeface="Google Sans"/>
                <a:cs typeface="Google Sans"/>
                <a:sym typeface="Google Sans"/>
              </a:rPr>
              <a:t>Empowers</a:t>
            </a:r>
            <a:r>
              <a:rPr lang="en" sz="1050" dirty="0">
                <a:solidFill>
                  <a:schemeClr val="lt1"/>
                </a:solidFill>
                <a:latin typeface="+mn-lt"/>
                <a:ea typeface="Google Sans"/>
                <a:cs typeface="Google Sans"/>
                <a:sym typeface="Google Sans"/>
              </a:rPr>
              <a:t> AI/ML practitioners</a:t>
            </a:r>
            <a:endParaRPr sz="1050" dirty="0">
              <a:solidFill>
                <a:schemeClr val="lt1"/>
              </a:solidFill>
              <a:latin typeface="+mn-lt"/>
              <a:ea typeface="Google Sans"/>
              <a:cs typeface="Google Sans"/>
              <a:sym typeface="Google Sans"/>
            </a:endParaRPr>
          </a:p>
        </p:txBody>
      </p:sp>
    </p:spTree>
    <p:extLst>
      <p:ext uri="{BB962C8B-B14F-4D97-AF65-F5344CB8AC3E}">
        <p14:creationId xmlns:p14="http://schemas.microsoft.com/office/powerpoint/2010/main" val="10202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CC11C-1DE0-5537-47A1-57590B023C3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E6E149-C24F-8FDE-482A-440BA0337472}"/>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0326FF89-A775-42F1-485F-E93C0A9ED5F8}"/>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9286FD4B-0F9A-BDD3-C371-D51F47A3FBDD}"/>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0038F81B-0ABB-F74F-F8E1-0E3F3D8BCEC1}"/>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
        <p:nvSpPr>
          <p:cNvPr id="24" name="TextBox 23">
            <a:extLst>
              <a:ext uri="{FF2B5EF4-FFF2-40B4-BE49-F238E27FC236}">
                <a16:creationId xmlns:a16="http://schemas.microsoft.com/office/drawing/2014/main" id="{198EEAA4-1771-875F-7FFC-42FCA0E5B641}"/>
              </a:ext>
            </a:extLst>
          </p:cNvPr>
          <p:cNvSpPr txBox="1"/>
          <p:nvPr/>
        </p:nvSpPr>
        <p:spPr>
          <a:xfrm>
            <a:off x="6892725" y="3153536"/>
            <a:ext cx="2090408" cy="237757"/>
          </a:xfrm>
          <a:prstGeom prst="rect">
            <a:avLst/>
          </a:prstGeom>
          <a:noFill/>
          <a:ln>
            <a:noFill/>
          </a:ln>
        </p:spPr>
        <p:txBody>
          <a:bodyPr spcFirstLastPara="1" wrap="square" lIns="45725" tIns="45725" rIns="45725" bIns="45725" anchor="t" anchorCtr="0">
            <a:spAutoFit/>
          </a:bodyPr>
          <a:lstStyle>
            <a:defPPr marR="0" lvl="0" algn="l" rtl="0">
              <a:lnSpc>
                <a:spcPct val="100000"/>
              </a:lnSpc>
              <a:spcBef>
                <a:spcPts val="0"/>
              </a:spcBef>
              <a:spcAft>
                <a:spcPts val="0"/>
              </a:spcAft>
            </a:defPPr>
            <a:lvl1pPr marL="0" indent="0">
              <a:lnSpc>
                <a:spcPct val="90000"/>
              </a:lnSpc>
              <a:buNone/>
              <a:defRPr sz="1050" b="1">
                <a:solidFill>
                  <a:srgbClr val="38B6FF"/>
                </a:solidFill>
                <a:latin typeface="+mn-lt"/>
                <a:ea typeface="Google Sans"/>
                <a:cs typeface="Google Sans"/>
              </a:defRPr>
            </a:lvl1pPr>
          </a:lstStyle>
          <a:p>
            <a:r>
              <a:rPr lang="en-US" dirty="0">
                <a:solidFill>
                  <a:srgbClr val="92D050"/>
                </a:solidFill>
                <a:sym typeface="Google Sans"/>
              </a:rPr>
              <a:t>Runs</a:t>
            </a:r>
            <a:r>
              <a:rPr lang="en-US" dirty="0">
                <a:sym typeface="Google Sans"/>
              </a:rPr>
              <a:t> </a:t>
            </a:r>
            <a:r>
              <a:rPr lang="en-US" b="0" dirty="0">
                <a:solidFill>
                  <a:schemeClr val="bg1"/>
                </a:solidFill>
                <a:sym typeface="Google Sans"/>
              </a:rPr>
              <a:t>wherever your hardware is</a:t>
            </a:r>
          </a:p>
        </p:txBody>
      </p:sp>
      <p:sp>
        <p:nvSpPr>
          <p:cNvPr id="34" name="Rectangle 33">
            <a:extLst>
              <a:ext uri="{FF2B5EF4-FFF2-40B4-BE49-F238E27FC236}">
                <a16:creationId xmlns:a16="http://schemas.microsoft.com/office/drawing/2014/main" id="{A14BFF7A-2AD9-2251-08B1-239741460B9F}"/>
              </a:ext>
            </a:extLst>
          </p:cNvPr>
          <p:cNvSpPr/>
          <p:nvPr/>
        </p:nvSpPr>
        <p:spPr>
          <a:xfrm>
            <a:off x="1976965" y="2909607"/>
            <a:ext cx="4715933" cy="675717"/>
          </a:xfrm>
          <a:prstGeom prst="rect">
            <a:avLst/>
          </a:prstGeom>
          <a:solidFill>
            <a:schemeClr val="dk1">
              <a:alpha val="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oogle Shape;254;p31">
            <a:extLst>
              <a:ext uri="{FF2B5EF4-FFF2-40B4-BE49-F238E27FC236}">
                <a16:creationId xmlns:a16="http://schemas.microsoft.com/office/drawing/2014/main" id="{B0012B42-EBE2-1CDD-AA66-CAD4FEC1D8C0}"/>
              </a:ext>
            </a:extLst>
          </p:cNvPr>
          <p:cNvPicPr preferRelativeResize="0"/>
          <p:nvPr/>
        </p:nvPicPr>
        <p:blipFill>
          <a:blip r:embed="rId4">
            <a:alphaModFix/>
          </a:blip>
          <a:stretch>
            <a:fillRect/>
          </a:stretch>
        </p:blipFill>
        <p:spPr>
          <a:xfrm>
            <a:off x="2286224" y="2990773"/>
            <a:ext cx="1529954" cy="278592"/>
          </a:xfrm>
          <a:prstGeom prst="rect">
            <a:avLst/>
          </a:prstGeom>
          <a:noFill/>
          <a:ln>
            <a:noFill/>
          </a:ln>
        </p:spPr>
      </p:pic>
      <p:pic>
        <p:nvPicPr>
          <p:cNvPr id="37" name="Google Shape;267;p31">
            <a:extLst>
              <a:ext uri="{FF2B5EF4-FFF2-40B4-BE49-F238E27FC236}">
                <a16:creationId xmlns:a16="http://schemas.microsoft.com/office/drawing/2014/main" id="{748C7BE3-B80C-92BD-F50E-43EC10B15520}"/>
              </a:ext>
            </a:extLst>
          </p:cNvPr>
          <p:cNvPicPr preferRelativeResize="0"/>
          <p:nvPr/>
        </p:nvPicPr>
        <p:blipFill>
          <a:blip r:embed="rId5">
            <a:alphaModFix/>
          </a:blip>
          <a:stretch>
            <a:fillRect/>
          </a:stretch>
        </p:blipFill>
        <p:spPr>
          <a:xfrm>
            <a:off x="3615900" y="2986891"/>
            <a:ext cx="1116331" cy="270425"/>
          </a:xfrm>
          <a:prstGeom prst="rect">
            <a:avLst/>
          </a:prstGeom>
          <a:noFill/>
          <a:ln>
            <a:noFill/>
          </a:ln>
        </p:spPr>
      </p:pic>
      <p:pic>
        <p:nvPicPr>
          <p:cNvPr id="38" name="Google Shape;269;p31">
            <a:extLst>
              <a:ext uri="{FF2B5EF4-FFF2-40B4-BE49-F238E27FC236}">
                <a16:creationId xmlns:a16="http://schemas.microsoft.com/office/drawing/2014/main" id="{6CC53283-38BB-DEBF-35EE-6696605462E3}"/>
              </a:ext>
            </a:extLst>
          </p:cNvPr>
          <p:cNvPicPr preferRelativeResize="0"/>
          <p:nvPr/>
        </p:nvPicPr>
        <p:blipFill>
          <a:blip r:embed="rId6">
            <a:alphaModFix/>
          </a:blip>
          <a:stretch>
            <a:fillRect/>
          </a:stretch>
        </p:blipFill>
        <p:spPr>
          <a:xfrm>
            <a:off x="4000373" y="3181485"/>
            <a:ext cx="645676" cy="322838"/>
          </a:xfrm>
          <a:prstGeom prst="rect">
            <a:avLst/>
          </a:prstGeom>
          <a:noFill/>
          <a:ln>
            <a:noFill/>
          </a:ln>
        </p:spPr>
      </p:pic>
      <p:pic>
        <p:nvPicPr>
          <p:cNvPr id="39" name="Google Shape;270;p31">
            <a:extLst>
              <a:ext uri="{FF2B5EF4-FFF2-40B4-BE49-F238E27FC236}">
                <a16:creationId xmlns:a16="http://schemas.microsoft.com/office/drawing/2014/main" id="{819E629F-3432-8B26-ED86-B728DB2067C7}"/>
              </a:ext>
            </a:extLst>
          </p:cNvPr>
          <p:cNvPicPr preferRelativeResize="0"/>
          <p:nvPr/>
        </p:nvPicPr>
        <p:blipFill>
          <a:blip r:embed="rId7">
            <a:alphaModFix/>
          </a:blip>
          <a:stretch>
            <a:fillRect/>
          </a:stretch>
        </p:blipFill>
        <p:spPr>
          <a:xfrm>
            <a:off x="4662580" y="2864137"/>
            <a:ext cx="645675" cy="477258"/>
          </a:xfrm>
          <a:prstGeom prst="rect">
            <a:avLst/>
          </a:prstGeom>
          <a:noFill/>
          <a:ln>
            <a:noFill/>
          </a:ln>
        </p:spPr>
      </p:pic>
      <p:pic>
        <p:nvPicPr>
          <p:cNvPr id="40" name="Picture 2" descr="AWS LOGO | Figma">
            <a:extLst>
              <a:ext uri="{FF2B5EF4-FFF2-40B4-BE49-F238E27FC236}">
                <a16:creationId xmlns:a16="http://schemas.microsoft.com/office/drawing/2014/main" id="{41AF2628-FD96-0AA3-D38E-7E17322F04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360" y="3103117"/>
            <a:ext cx="576150" cy="43211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Lambda | LinkedIn">
            <a:extLst>
              <a:ext uri="{FF2B5EF4-FFF2-40B4-BE49-F238E27FC236}">
                <a16:creationId xmlns:a16="http://schemas.microsoft.com/office/drawing/2014/main" id="{5C8BB48E-767A-4289-F1BC-11B959951E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6734" y="3079344"/>
            <a:ext cx="477258" cy="477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n premise - Free computer icons">
            <a:extLst>
              <a:ext uri="{FF2B5EF4-FFF2-40B4-BE49-F238E27FC236}">
                <a16:creationId xmlns:a16="http://schemas.microsoft.com/office/drawing/2014/main" id="{66FC06D3-ADC4-D969-68A6-CB48556A24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3405" y="2982744"/>
            <a:ext cx="335229" cy="3352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E695911-6970-CF2D-7FD3-8FF667FC6F01}"/>
              </a:ext>
            </a:extLst>
          </p:cNvPr>
          <p:cNvSpPr/>
          <p:nvPr/>
        </p:nvSpPr>
        <p:spPr>
          <a:xfrm>
            <a:off x="1976966" y="829733"/>
            <a:ext cx="2755266"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46;p31" title="RLlib.png">
            <a:extLst>
              <a:ext uri="{FF2B5EF4-FFF2-40B4-BE49-F238E27FC236}">
                <a16:creationId xmlns:a16="http://schemas.microsoft.com/office/drawing/2014/main" id="{198E8CA6-C7AB-6C9D-4699-7476EDABA17F}"/>
              </a:ext>
            </a:extLst>
          </p:cNvPr>
          <p:cNvPicPr preferRelativeResize="0"/>
          <p:nvPr/>
        </p:nvPicPr>
        <p:blipFill>
          <a:blip r:embed="rId11">
            <a:alphaModFix/>
          </a:blip>
          <a:stretch>
            <a:fillRect/>
          </a:stretch>
        </p:blipFill>
        <p:spPr>
          <a:xfrm>
            <a:off x="3849761" y="1631856"/>
            <a:ext cx="765810" cy="228600"/>
          </a:xfrm>
          <a:prstGeom prst="rect">
            <a:avLst/>
          </a:prstGeom>
          <a:noFill/>
          <a:ln>
            <a:noFill/>
          </a:ln>
        </p:spPr>
      </p:pic>
      <p:pic>
        <p:nvPicPr>
          <p:cNvPr id="11" name="Google Shape;247;p31" title="Tune.png">
            <a:extLst>
              <a:ext uri="{FF2B5EF4-FFF2-40B4-BE49-F238E27FC236}">
                <a16:creationId xmlns:a16="http://schemas.microsoft.com/office/drawing/2014/main" id="{6C7B85CC-BCA0-0BFA-7096-91991733942E}"/>
              </a:ext>
            </a:extLst>
          </p:cNvPr>
          <p:cNvPicPr preferRelativeResize="0"/>
          <p:nvPr/>
        </p:nvPicPr>
        <p:blipFill>
          <a:blip r:embed="rId12">
            <a:alphaModFix/>
          </a:blip>
          <a:stretch>
            <a:fillRect/>
          </a:stretch>
        </p:blipFill>
        <p:spPr>
          <a:xfrm>
            <a:off x="2157043" y="1628806"/>
            <a:ext cx="742950" cy="228600"/>
          </a:xfrm>
          <a:prstGeom prst="rect">
            <a:avLst/>
          </a:prstGeom>
          <a:noFill/>
          <a:ln>
            <a:noFill/>
          </a:ln>
        </p:spPr>
      </p:pic>
      <p:pic>
        <p:nvPicPr>
          <p:cNvPr id="12" name="Google Shape;248;p31" title="Serve.png">
            <a:extLst>
              <a:ext uri="{FF2B5EF4-FFF2-40B4-BE49-F238E27FC236}">
                <a16:creationId xmlns:a16="http://schemas.microsoft.com/office/drawing/2014/main" id="{9EE21899-873C-C505-5F1D-11507EE631FC}"/>
              </a:ext>
            </a:extLst>
          </p:cNvPr>
          <p:cNvPicPr preferRelativeResize="0"/>
          <p:nvPr/>
        </p:nvPicPr>
        <p:blipFill>
          <a:blip r:embed="rId13">
            <a:alphaModFix/>
          </a:blip>
          <a:stretch>
            <a:fillRect/>
          </a:stretch>
        </p:blipFill>
        <p:spPr>
          <a:xfrm>
            <a:off x="3819280" y="1121099"/>
            <a:ext cx="826769" cy="228600"/>
          </a:xfrm>
          <a:prstGeom prst="rect">
            <a:avLst/>
          </a:prstGeom>
          <a:noFill/>
          <a:ln>
            <a:noFill/>
          </a:ln>
        </p:spPr>
      </p:pic>
      <p:pic>
        <p:nvPicPr>
          <p:cNvPr id="13" name="Google Shape;249;p31" title="Train.png">
            <a:extLst>
              <a:ext uri="{FF2B5EF4-FFF2-40B4-BE49-F238E27FC236}">
                <a16:creationId xmlns:a16="http://schemas.microsoft.com/office/drawing/2014/main" id="{16FAC3B2-E17D-3637-4A79-CC7E91A4739E}"/>
              </a:ext>
            </a:extLst>
          </p:cNvPr>
          <p:cNvPicPr preferRelativeResize="0"/>
          <p:nvPr/>
        </p:nvPicPr>
        <p:blipFill>
          <a:blip r:embed="rId14">
            <a:alphaModFix/>
          </a:blip>
          <a:stretch>
            <a:fillRect/>
          </a:stretch>
        </p:blipFill>
        <p:spPr>
          <a:xfrm>
            <a:off x="2134184" y="1121093"/>
            <a:ext cx="788673" cy="228600"/>
          </a:xfrm>
          <a:prstGeom prst="rect">
            <a:avLst/>
          </a:prstGeom>
          <a:noFill/>
          <a:ln>
            <a:noFill/>
          </a:ln>
        </p:spPr>
      </p:pic>
      <p:pic>
        <p:nvPicPr>
          <p:cNvPr id="14" name="Google Shape;250;p31" title="Data.png">
            <a:extLst>
              <a:ext uri="{FF2B5EF4-FFF2-40B4-BE49-F238E27FC236}">
                <a16:creationId xmlns:a16="http://schemas.microsoft.com/office/drawing/2014/main" id="{369D69D8-C707-818E-D396-02F45DFA1E51}"/>
              </a:ext>
            </a:extLst>
          </p:cNvPr>
          <p:cNvPicPr preferRelativeResize="0"/>
          <p:nvPr/>
        </p:nvPicPr>
        <p:blipFill>
          <a:blip r:embed="rId15">
            <a:alphaModFix/>
          </a:blip>
          <a:stretch>
            <a:fillRect/>
          </a:stretch>
        </p:blipFill>
        <p:spPr>
          <a:xfrm>
            <a:off x="3028180" y="1372574"/>
            <a:ext cx="720092" cy="228600"/>
          </a:xfrm>
          <a:prstGeom prst="rect">
            <a:avLst/>
          </a:prstGeom>
          <a:noFill/>
          <a:ln>
            <a:noFill/>
          </a:ln>
        </p:spPr>
      </p:pic>
      <p:sp>
        <p:nvSpPr>
          <p:cNvPr id="18" name="TextBox 17">
            <a:extLst>
              <a:ext uri="{FF2B5EF4-FFF2-40B4-BE49-F238E27FC236}">
                <a16:creationId xmlns:a16="http://schemas.microsoft.com/office/drawing/2014/main" id="{F2A13026-2BEA-1B1A-70FF-59AE416CFADD}"/>
              </a:ext>
            </a:extLst>
          </p:cNvPr>
          <p:cNvSpPr txBox="1"/>
          <p:nvPr/>
        </p:nvSpPr>
        <p:spPr>
          <a:xfrm>
            <a:off x="4008955" y="111096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9" name="TextBox 18">
            <a:extLst>
              <a:ext uri="{FF2B5EF4-FFF2-40B4-BE49-F238E27FC236}">
                <a16:creationId xmlns:a16="http://schemas.microsoft.com/office/drawing/2014/main" id="{3F68CD33-00BE-1279-CC5D-1A170F118C06}"/>
              </a:ext>
            </a:extLst>
          </p:cNvPr>
          <p:cNvSpPr txBox="1"/>
          <p:nvPr/>
        </p:nvSpPr>
        <p:spPr>
          <a:xfrm>
            <a:off x="4030258" y="1627526"/>
            <a:ext cx="492443" cy="253916"/>
          </a:xfrm>
          <a:prstGeom prst="rect">
            <a:avLst/>
          </a:prstGeom>
          <a:noFill/>
        </p:spPr>
        <p:txBody>
          <a:bodyPr wrap="none" rtlCol="0">
            <a:spAutoFit/>
          </a:bodyPr>
          <a:lstStyle/>
          <a:p>
            <a:r>
              <a:rPr lang="en-US" sz="1050" dirty="0">
                <a:solidFill>
                  <a:schemeClr val="bg1"/>
                </a:solidFill>
              </a:rPr>
              <a:t>Tune</a:t>
            </a:r>
            <a:endParaRPr lang="en-US" dirty="0">
              <a:solidFill>
                <a:schemeClr val="bg1"/>
              </a:solidFill>
            </a:endParaRPr>
          </a:p>
        </p:txBody>
      </p:sp>
      <p:sp>
        <p:nvSpPr>
          <p:cNvPr id="21" name="TextBox 20">
            <a:extLst>
              <a:ext uri="{FF2B5EF4-FFF2-40B4-BE49-F238E27FC236}">
                <a16:creationId xmlns:a16="http://schemas.microsoft.com/office/drawing/2014/main" id="{EF4461D7-F623-4A50-D229-C9A9E41F05C8}"/>
              </a:ext>
            </a:extLst>
          </p:cNvPr>
          <p:cNvSpPr txBox="1"/>
          <p:nvPr/>
        </p:nvSpPr>
        <p:spPr>
          <a:xfrm>
            <a:off x="3237576" y="1372763"/>
            <a:ext cx="494046" cy="253916"/>
          </a:xfrm>
          <a:prstGeom prst="rect">
            <a:avLst/>
          </a:prstGeom>
          <a:noFill/>
        </p:spPr>
        <p:txBody>
          <a:bodyPr wrap="none" rtlCol="0">
            <a:spAutoFit/>
          </a:bodyPr>
          <a:lstStyle/>
          <a:p>
            <a:r>
              <a:rPr lang="en-US" sz="1050" dirty="0">
                <a:solidFill>
                  <a:schemeClr val="bg1"/>
                </a:solidFill>
              </a:rPr>
              <a:t>RLlib</a:t>
            </a:r>
            <a:endParaRPr lang="en-US" dirty="0">
              <a:solidFill>
                <a:schemeClr val="bg1"/>
              </a:solidFill>
            </a:endParaRPr>
          </a:p>
        </p:txBody>
      </p:sp>
      <p:sp>
        <p:nvSpPr>
          <p:cNvPr id="25" name="TextBox 24">
            <a:extLst>
              <a:ext uri="{FF2B5EF4-FFF2-40B4-BE49-F238E27FC236}">
                <a16:creationId xmlns:a16="http://schemas.microsoft.com/office/drawing/2014/main" id="{07B96987-289F-B980-43F9-9D366DDE6676}"/>
              </a:ext>
            </a:extLst>
          </p:cNvPr>
          <p:cNvSpPr txBox="1"/>
          <p:nvPr/>
        </p:nvSpPr>
        <p:spPr>
          <a:xfrm>
            <a:off x="2365343" y="1616148"/>
            <a:ext cx="470000" cy="253916"/>
          </a:xfrm>
          <a:prstGeom prst="rect">
            <a:avLst/>
          </a:prstGeom>
          <a:noFill/>
        </p:spPr>
        <p:txBody>
          <a:bodyPr wrap="none" rtlCol="0">
            <a:spAutoFit/>
          </a:bodyPr>
          <a:lstStyle/>
          <a:p>
            <a:r>
              <a:rPr lang="en-US" sz="1050" dirty="0">
                <a:solidFill>
                  <a:schemeClr val="bg1"/>
                </a:solidFill>
              </a:rPr>
              <a:t>Data</a:t>
            </a:r>
            <a:endParaRPr lang="en-US" dirty="0">
              <a:solidFill>
                <a:schemeClr val="bg1"/>
              </a:solidFill>
            </a:endParaRPr>
          </a:p>
        </p:txBody>
      </p:sp>
      <p:sp>
        <p:nvSpPr>
          <p:cNvPr id="26" name="TextBox 25">
            <a:extLst>
              <a:ext uri="{FF2B5EF4-FFF2-40B4-BE49-F238E27FC236}">
                <a16:creationId xmlns:a16="http://schemas.microsoft.com/office/drawing/2014/main" id="{AAE19AEA-7D4F-777D-FAAE-34C691867CC0}"/>
              </a:ext>
            </a:extLst>
          </p:cNvPr>
          <p:cNvSpPr txBox="1"/>
          <p:nvPr/>
        </p:nvSpPr>
        <p:spPr>
          <a:xfrm>
            <a:off x="2348678" y="1101750"/>
            <a:ext cx="537327" cy="253916"/>
          </a:xfrm>
          <a:prstGeom prst="rect">
            <a:avLst/>
          </a:prstGeom>
          <a:noFill/>
        </p:spPr>
        <p:txBody>
          <a:bodyPr wrap="none" rtlCol="0">
            <a:spAutoFit/>
          </a:bodyPr>
          <a:lstStyle/>
          <a:p>
            <a:r>
              <a:rPr lang="en-US" sz="1050" dirty="0">
                <a:solidFill>
                  <a:schemeClr val="bg1"/>
                </a:solidFill>
              </a:rPr>
              <a:t>Serve</a:t>
            </a:r>
            <a:endParaRPr lang="en-US" dirty="0">
              <a:solidFill>
                <a:schemeClr val="bg1"/>
              </a:solidFill>
            </a:endParaRPr>
          </a:p>
        </p:txBody>
      </p:sp>
      <p:sp>
        <p:nvSpPr>
          <p:cNvPr id="27" name="Rectangle 26">
            <a:extLst>
              <a:ext uri="{FF2B5EF4-FFF2-40B4-BE49-F238E27FC236}">
                <a16:creationId xmlns:a16="http://schemas.microsoft.com/office/drawing/2014/main" id="{130E74D3-3569-DE59-F1F8-65941E5D29A4}"/>
              </a:ext>
            </a:extLst>
          </p:cNvPr>
          <p:cNvSpPr/>
          <p:nvPr/>
        </p:nvSpPr>
        <p:spPr>
          <a:xfrm>
            <a:off x="1976966" y="609526"/>
            <a:ext cx="2755266"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Ray Native Libraries </a:t>
            </a:r>
          </a:p>
        </p:txBody>
      </p:sp>
      <p:sp>
        <p:nvSpPr>
          <p:cNvPr id="2" name="Google Shape;259;p31">
            <a:extLst>
              <a:ext uri="{FF2B5EF4-FFF2-40B4-BE49-F238E27FC236}">
                <a16:creationId xmlns:a16="http://schemas.microsoft.com/office/drawing/2014/main" id="{15C2D15D-9E51-9EDE-5BAE-7DC6FCEC0FAD}"/>
              </a:ext>
            </a:extLst>
          </p:cNvPr>
          <p:cNvSpPr txBox="1"/>
          <p:nvPr/>
        </p:nvSpPr>
        <p:spPr>
          <a:xfrm>
            <a:off x="6892725" y="1227347"/>
            <a:ext cx="21597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00B0F0"/>
                </a:solidFill>
                <a:latin typeface="+mn-lt"/>
                <a:ea typeface="Google Sans"/>
                <a:cs typeface="Google Sans"/>
                <a:sym typeface="Google Sans"/>
              </a:rPr>
              <a:t>Empowers</a:t>
            </a:r>
            <a:r>
              <a:rPr lang="en" sz="1050" dirty="0">
                <a:solidFill>
                  <a:schemeClr val="lt1"/>
                </a:solidFill>
                <a:latin typeface="+mn-lt"/>
                <a:ea typeface="Google Sans"/>
                <a:cs typeface="Google Sans"/>
                <a:sym typeface="Google Sans"/>
              </a:rPr>
              <a:t> AI/ML practitioners</a:t>
            </a:r>
            <a:endParaRPr sz="1050" dirty="0">
              <a:solidFill>
                <a:schemeClr val="lt1"/>
              </a:solidFill>
              <a:latin typeface="+mn-lt"/>
              <a:ea typeface="Google Sans"/>
              <a:cs typeface="Google Sans"/>
              <a:sym typeface="Google Sans"/>
            </a:endParaRPr>
          </a:p>
        </p:txBody>
      </p:sp>
      <p:sp>
        <p:nvSpPr>
          <p:cNvPr id="3" name="Rectangle 2">
            <a:extLst>
              <a:ext uri="{FF2B5EF4-FFF2-40B4-BE49-F238E27FC236}">
                <a16:creationId xmlns:a16="http://schemas.microsoft.com/office/drawing/2014/main" id="{F9D441DF-5393-9E24-B32B-6721488CC416}"/>
              </a:ext>
            </a:extLst>
          </p:cNvPr>
          <p:cNvSpPr/>
          <p:nvPr/>
        </p:nvSpPr>
        <p:spPr>
          <a:xfrm>
            <a:off x="4732231" y="829733"/>
            <a:ext cx="1960668"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084795-12DB-B77E-AE87-1EB773D9435A}"/>
              </a:ext>
            </a:extLst>
          </p:cNvPr>
          <p:cNvSpPr/>
          <p:nvPr/>
        </p:nvSpPr>
        <p:spPr>
          <a:xfrm>
            <a:off x="4732230" y="609526"/>
            <a:ext cx="1960668"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Integrated Ecosystem</a:t>
            </a:r>
          </a:p>
        </p:txBody>
      </p:sp>
      <p:pic>
        <p:nvPicPr>
          <p:cNvPr id="7" name="Google Shape;251;p31">
            <a:extLst>
              <a:ext uri="{FF2B5EF4-FFF2-40B4-BE49-F238E27FC236}">
                <a16:creationId xmlns:a16="http://schemas.microsoft.com/office/drawing/2014/main" id="{5630D50A-E052-CBF6-1B7A-FC5DE9F49C91}"/>
              </a:ext>
            </a:extLst>
          </p:cNvPr>
          <p:cNvPicPr preferRelativeResize="0"/>
          <p:nvPr/>
        </p:nvPicPr>
        <p:blipFill>
          <a:blip r:embed="rId16">
            <a:alphaModFix/>
          </a:blip>
          <a:stretch>
            <a:fillRect/>
          </a:stretch>
        </p:blipFill>
        <p:spPr>
          <a:xfrm>
            <a:off x="5055515" y="1577223"/>
            <a:ext cx="228600" cy="228600"/>
          </a:xfrm>
          <a:prstGeom prst="rect">
            <a:avLst/>
          </a:prstGeom>
          <a:noFill/>
          <a:ln>
            <a:noFill/>
          </a:ln>
        </p:spPr>
      </p:pic>
      <p:pic>
        <p:nvPicPr>
          <p:cNvPr id="8" name="Google Shape;256;p31">
            <a:extLst>
              <a:ext uri="{FF2B5EF4-FFF2-40B4-BE49-F238E27FC236}">
                <a16:creationId xmlns:a16="http://schemas.microsoft.com/office/drawing/2014/main" id="{F73BD3BC-A86D-9A0B-64F7-E955552BF7AD}"/>
              </a:ext>
            </a:extLst>
          </p:cNvPr>
          <p:cNvPicPr preferRelativeResize="0"/>
          <p:nvPr/>
        </p:nvPicPr>
        <p:blipFill>
          <a:blip r:embed="rId17">
            <a:alphaModFix/>
          </a:blip>
          <a:stretch>
            <a:fillRect/>
          </a:stretch>
        </p:blipFill>
        <p:spPr>
          <a:xfrm>
            <a:off x="4846976" y="1954279"/>
            <a:ext cx="645678" cy="182880"/>
          </a:xfrm>
          <a:prstGeom prst="rect">
            <a:avLst/>
          </a:prstGeom>
          <a:noFill/>
          <a:ln>
            <a:noFill/>
          </a:ln>
        </p:spPr>
      </p:pic>
      <p:pic>
        <p:nvPicPr>
          <p:cNvPr id="17" name="Google Shape;257;p31">
            <a:extLst>
              <a:ext uri="{FF2B5EF4-FFF2-40B4-BE49-F238E27FC236}">
                <a16:creationId xmlns:a16="http://schemas.microsoft.com/office/drawing/2014/main" id="{48496C41-5576-E75D-7C7B-D0335114F646}"/>
              </a:ext>
            </a:extLst>
          </p:cNvPr>
          <p:cNvPicPr preferRelativeResize="0"/>
          <p:nvPr/>
        </p:nvPicPr>
        <p:blipFill>
          <a:blip r:embed="rId18">
            <a:alphaModFix/>
          </a:blip>
          <a:stretch>
            <a:fillRect/>
          </a:stretch>
        </p:blipFill>
        <p:spPr>
          <a:xfrm>
            <a:off x="5941201" y="1886433"/>
            <a:ext cx="565099" cy="274320"/>
          </a:xfrm>
          <a:prstGeom prst="rect">
            <a:avLst/>
          </a:prstGeom>
          <a:noFill/>
          <a:ln>
            <a:noFill/>
          </a:ln>
        </p:spPr>
      </p:pic>
      <p:pic>
        <p:nvPicPr>
          <p:cNvPr id="20" name="Google Shape;258;p31">
            <a:extLst>
              <a:ext uri="{FF2B5EF4-FFF2-40B4-BE49-F238E27FC236}">
                <a16:creationId xmlns:a16="http://schemas.microsoft.com/office/drawing/2014/main" id="{3A771B3A-DF36-EC44-D1C8-06B7F7827E7F}"/>
              </a:ext>
            </a:extLst>
          </p:cNvPr>
          <p:cNvPicPr preferRelativeResize="0"/>
          <p:nvPr/>
        </p:nvPicPr>
        <p:blipFill rotWithShape="1">
          <a:blip r:embed="rId19">
            <a:alphaModFix/>
          </a:blip>
          <a:srcRect/>
          <a:stretch/>
        </p:blipFill>
        <p:spPr>
          <a:xfrm>
            <a:off x="5953760" y="1526514"/>
            <a:ext cx="269990" cy="270413"/>
          </a:xfrm>
          <a:prstGeom prst="rect">
            <a:avLst/>
          </a:prstGeom>
          <a:noFill/>
          <a:ln>
            <a:noFill/>
          </a:ln>
        </p:spPr>
      </p:pic>
      <p:pic>
        <p:nvPicPr>
          <p:cNvPr id="23" name="Google Shape;263;p31">
            <a:extLst>
              <a:ext uri="{FF2B5EF4-FFF2-40B4-BE49-F238E27FC236}">
                <a16:creationId xmlns:a16="http://schemas.microsoft.com/office/drawing/2014/main" id="{1F7AEEDF-61A3-C575-26F5-2A4E9C350FF9}"/>
              </a:ext>
            </a:extLst>
          </p:cNvPr>
          <p:cNvPicPr preferRelativeResize="0"/>
          <p:nvPr/>
        </p:nvPicPr>
        <p:blipFill rotWithShape="1">
          <a:blip r:embed="rId20">
            <a:alphaModFix/>
          </a:blip>
          <a:srcRect t="31798" b="28198"/>
          <a:stretch/>
        </p:blipFill>
        <p:spPr>
          <a:xfrm>
            <a:off x="5860155" y="1210177"/>
            <a:ext cx="457200" cy="182888"/>
          </a:xfrm>
          <a:prstGeom prst="rect">
            <a:avLst/>
          </a:prstGeom>
          <a:noFill/>
          <a:ln>
            <a:noFill/>
          </a:ln>
        </p:spPr>
      </p:pic>
      <p:pic>
        <p:nvPicPr>
          <p:cNvPr id="28" name="Picture 4" descr="pytorch-logo | Terra Incognita">
            <a:extLst>
              <a:ext uri="{FF2B5EF4-FFF2-40B4-BE49-F238E27FC236}">
                <a16:creationId xmlns:a16="http://schemas.microsoft.com/office/drawing/2014/main" id="{228E9D11-2778-6111-2DB7-E5986FAB9EF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63218" y="1049153"/>
            <a:ext cx="385232" cy="38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86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51B6B-1388-78F9-CF77-A0542FFF39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9F0E83D-B87F-413B-73A6-D2ECD9342E33}"/>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4FCF7DE8-0B88-5B1C-E2FB-FFE0462AE6F7}"/>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81E18EF3-6FF5-4166-0DE2-450B6CDD23E9}"/>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96A7586A-BF93-015E-2F40-00F802E25408}"/>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
        <p:nvSpPr>
          <p:cNvPr id="24" name="TextBox 23">
            <a:extLst>
              <a:ext uri="{FF2B5EF4-FFF2-40B4-BE49-F238E27FC236}">
                <a16:creationId xmlns:a16="http://schemas.microsoft.com/office/drawing/2014/main" id="{280E41F9-2724-858D-1423-9F85A98238E1}"/>
              </a:ext>
            </a:extLst>
          </p:cNvPr>
          <p:cNvSpPr txBox="1"/>
          <p:nvPr/>
        </p:nvSpPr>
        <p:spPr>
          <a:xfrm>
            <a:off x="6892725" y="3153536"/>
            <a:ext cx="2090408" cy="237757"/>
          </a:xfrm>
          <a:prstGeom prst="rect">
            <a:avLst/>
          </a:prstGeom>
          <a:noFill/>
          <a:ln>
            <a:noFill/>
          </a:ln>
        </p:spPr>
        <p:txBody>
          <a:bodyPr spcFirstLastPara="1" wrap="square" lIns="45725" tIns="45725" rIns="45725" bIns="45725" anchor="t" anchorCtr="0">
            <a:spAutoFit/>
          </a:bodyPr>
          <a:lstStyle>
            <a:defPPr marR="0" lvl="0" algn="l" rtl="0">
              <a:lnSpc>
                <a:spcPct val="100000"/>
              </a:lnSpc>
              <a:spcBef>
                <a:spcPts val="0"/>
              </a:spcBef>
              <a:spcAft>
                <a:spcPts val="0"/>
              </a:spcAft>
            </a:defPPr>
            <a:lvl1pPr marL="0" indent="0">
              <a:lnSpc>
                <a:spcPct val="90000"/>
              </a:lnSpc>
              <a:buNone/>
              <a:defRPr sz="1050" b="1">
                <a:solidFill>
                  <a:srgbClr val="38B6FF"/>
                </a:solidFill>
                <a:latin typeface="+mn-lt"/>
                <a:ea typeface="Google Sans"/>
                <a:cs typeface="Google Sans"/>
              </a:defRPr>
            </a:lvl1pPr>
          </a:lstStyle>
          <a:p>
            <a:r>
              <a:rPr lang="en-US" dirty="0">
                <a:solidFill>
                  <a:srgbClr val="92D050"/>
                </a:solidFill>
                <a:sym typeface="Google Sans"/>
              </a:rPr>
              <a:t>Runs</a:t>
            </a:r>
            <a:r>
              <a:rPr lang="en-US" dirty="0">
                <a:sym typeface="Google Sans"/>
              </a:rPr>
              <a:t> </a:t>
            </a:r>
            <a:r>
              <a:rPr lang="en-US" b="0" dirty="0">
                <a:solidFill>
                  <a:schemeClr val="bg1"/>
                </a:solidFill>
                <a:sym typeface="Google Sans"/>
              </a:rPr>
              <a:t>wherever your hardware is</a:t>
            </a:r>
          </a:p>
        </p:txBody>
      </p:sp>
      <p:sp>
        <p:nvSpPr>
          <p:cNvPr id="34" name="Rectangle 33">
            <a:extLst>
              <a:ext uri="{FF2B5EF4-FFF2-40B4-BE49-F238E27FC236}">
                <a16:creationId xmlns:a16="http://schemas.microsoft.com/office/drawing/2014/main" id="{6FF3ED1B-4477-7EC1-8BAB-C911A0D1AA2B}"/>
              </a:ext>
            </a:extLst>
          </p:cNvPr>
          <p:cNvSpPr/>
          <p:nvPr/>
        </p:nvSpPr>
        <p:spPr>
          <a:xfrm>
            <a:off x="1976965" y="2909607"/>
            <a:ext cx="4715933" cy="675717"/>
          </a:xfrm>
          <a:prstGeom prst="rect">
            <a:avLst/>
          </a:prstGeom>
          <a:solidFill>
            <a:schemeClr val="dk1">
              <a:alpha val="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oogle Shape;254;p31">
            <a:extLst>
              <a:ext uri="{FF2B5EF4-FFF2-40B4-BE49-F238E27FC236}">
                <a16:creationId xmlns:a16="http://schemas.microsoft.com/office/drawing/2014/main" id="{BD5FDC42-C110-9B4F-03C0-83E357ADA98A}"/>
              </a:ext>
            </a:extLst>
          </p:cNvPr>
          <p:cNvPicPr preferRelativeResize="0"/>
          <p:nvPr/>
        </p:nvPicPr>
        <p:blipFill>
          <a:blip r:embed="rId4">
            <a:alphaModFix/>
          </a:blip>
          <a:stretch>
            <a:fillRect/>
          </a:stretch>
        </p:blipFill>
        <p:spPr>
          <a:xfrm>
            <a:off x="2286224" y="2990773"/>
            <a:ext cx="1529954" cy="278592"/>
          </a:xfrm>
          <a:prstGeom prst="rect">
            <a:avLst/>
          </a:prstGeom>
          <a:noFill/>
          <a:ln>
            <a:noFill/>
          </a:ln>
        </p:spPr>
      </p:pic>
      <p:pic>
        <p:nvPicPr>
          <p:cNvPr id="37" name="Google Shape;267;p31">
            <a:extLst>
              <a:ext uri="{FF2B5EF4-FFF2-40B4-BE49-F238E27FC236}">
                <a16:creationId xmlns:a16="http://schemas.microsoft.com/office/drawing/2014/main" id="{63216C2C-3589-A8C2-EEF6-760DADDCEF26}"/>
              </a:ext>
            </a:extLst>
          </p:cNvPr>
          <p:cNvPicPr preferRelativeResize="0"/>
          <p:nvPr/>
        </p:nvPicPr>
        <p:blipFill>
          <a:blip r:embed="rId5">
            <a:alphaModFix/>
          </a:blip>
          <a:stretch>
            <a:fillRect/>
          </a:stretch>
        </p:blipFill>
        <p:spPr>
          <a:xfrm>
            <a:off x="3615900" y="2986891"/>
            <a:ext cx="1116331" cy="270425"/>
          </a:xfrm>
          <a:prstGeom prst="rect">
            <a:avLst/>
          </a:prstGeom>
          <a:noFill/>
          <a:ln>
            <a:noFill/>
          </a:ln>
        </p:spPr>
      </p:pic>
      <p:pic>
        <p:nvPicPr>
          <p:cNvPr id="38" name="Google Shape;269;p31">
            <a:extLst>
              <a:ext uri="{FF2B5EF4-FFF2-40B4-BE49-F238E27FC236}">
                <a16:creationId xmlns:a16="http://schemas.microsoft.com/office/drawing/2014/main" id="{CF92CCF7-1126-7EE8-59EC-96F4E133698E}"/>
              </a:ext>
            </a:extLst>
          </p:cNvPr>
          <p:cNvPicPr preferRelativeResize="0"/>
          <p:nvPr/>
        </p:nvPicPr>
        <p:blipFill>
          <a:blip r:embed="rId6">
            <a:alphaModFix/>
          </a:blip>
          <a:stretch>
            <a:fillRect/>
          </a:stretch>
        </p:blipFill>
        <p:spPr>
          <a:xfrm>
            <a:off x="4000373" y="3181485"/>
            <a:ext cx="645676" cy="322838"/>
          </a:xfrm>
          <a:prstGeom prst="rect">
            <a:avLst/>
          </a:prstGeom>
          <a:noFill/>
          <a:ln>
            <a:noFill/>
          </a:ln>
        </p:spPr>
      </p:pic>
      <p:pic>
        <p:nvPicPr>
          <p:cNvPr id="39" name="Google Shape;270;p31">
            <a:extLst>
              <a:ext uri="{FF2B5EF4-FFF2-40B4-BE49-F238E27FC236}">
                <a16:creationId xmlns:a16="http://schemas.microsoft.com/office/drawing/2014/main" id="{1C2FDD32-9D44-DAF3-1D06-04832C6075D5}"/>
              </a:ext>
            </a:extLst>
          </p:cNvPr>
          <p:cNvPicPr preferRelativeResize="0"/>
          <p:nvPr/>
        </p:nvPicPr>
        <p:blipFill>
          <a:blip r:embed="rId7">
            <a:alphaModFix/>
          </a:blip>
          <a:stretch>
            <a:fillRect/>
          </a:stretch>
        </p:blipFill>
        <p:spPr>
          <a:xfrm>
            <a:off x="4662580" y="2864137"/>
            <a:ext cx="645675" cy="477258"/>
          </a:xfrm>
          <a:prstGeom prst="rect">
            <a:avLst/>
          </a:prstGeom>
          <a:noFill/>
          <a:ln>
            <a:noFill/>
          </a:ln>
        </p:spPr>
      </p:pic>
      <p:pic>
        <p:nvPicPr>
          <p:cNvPr id="40" name="Picture 2" descr="AWS LOGO | Figma">
            <a:extLst>
              <a:ext uri="{FF2B5EF4-FFF2-40B4-BE49-F238E27FC236}">
                <a16:creationId xmlns:a16="http://schemas.microsoft.com/office/drawing/2014/main" id="{57F0C0A8-2569-DBED-5A6E-60479E021E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360" y="3103117"/>
            <a:ext cx="576150" cy="43211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Lambda | LinkedIn">
            <a:extLst>
              <a:ext uri="{FF2B5EF4-FFF2-40B4-BE49-F238E27FC236}">
                <a16:creationId xmlns:a16="http://schemas.microsoft.com/office/drawing/2014/main" id="{9A253377-B7B1-3AF0-3A35-1F874C2642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6734" y="3079344"/>
            <a:ext cx="477258" cy="477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n premise - Free computer icons">
            <a:extLst>
              <a:ext uri="{FF2B5EF4-FFF2-40B4-BE49-F238E27FC236}">
                <a16:creationId xmlns:a16="http://schemas.microsoft.com/office/drawing/2014/main" id="{E0A2A455-0DD9-548D-FC0F-C2EF74E5E7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3405" y="2982744"/>
            <a:ext cx="335229" cy="3352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8B430C5-AFBF-A20F-4280-503E509A62AF}"/>
              </a:ext>
            </a:extLst>
          </p:cNvPr>
          <p:cNvSpPr/>
          <p:nvPr/>
        </p:nvSpPr>
        <p:spPr>
          <a:xfrm>
            <a:off x="1976966" y="829733"/>
            <a:ext cx="2755266"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248;p31" title="Serve.png">
            <a:extLst>
              <a:ext uri="{FF2B5EF4-FFF2-40B4-BE49-F238E27FC236}">
                <a16:creationId xmlns:a16="http://schemas.microsoft.com/office/drawing/2014/main" id="{C527031F-DEBD-B9C0-4565-14282F01BE3A}"/>
              </a:ext>
            </a:extLst>
          </p:cNvPr>
          <p:cNvPicPr preferRelativeResize="0"/>
          <p:nvPr/>
        </p:nvPicPr>
        <p:blipFill>
          <a:blip r:embed="rId11">
            <a:alphaModFix/>
          </a:blip>
          <a:stretch>
            <a:fillRect/>
          </a:stretch>
        </p:blipFill>
        <p:spPr>
          <a:xfrm>
            <a:off x="3819280" y="1121099"/>
            <a:ext cx="826769" cy="228600"/>
          </a:xfrm>
          <a:prstGeom prst="rect">
            <a:avLst/>
          </a:prstGeom>
          <a:noFill/>
          <a:ln>
            <a:noFill/>
          </a:ln>
        </p:spPr>
      </p:pic>
      <p:sp>
        <p:nvSpPr>
          <p:cNvPr id="18" name="TextBox 17">
            <a:extLst>
              <a:ext uri="{FF2B5EF4-FFF2-40B4-BE49-F238E27FC236}">
                <a16:creationId xmlns:a16="http://schemas.microsoft.com/office/drawing/2014/main" id="{CD01CF29-C7D2-CB5A-D785-C76DA836E3DC}"/>
              </a:ext>
            </a:extLst>
          </p:cNvPr>
          <p:cNvSpPr txBox="1"/>
          <p:nvPr/>
        </p:nvSpPr>
        <p:spPr>
          <a:xfrm>
            <a:off x="4008955" y="111096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27" name="Rectangle 26">
            <a:extLst>
              <a:ext uri="{FF2B5EF4-FFF2-40B4-BE49-F238E27FC236}">
                <a16:creationId xmlns:a16="http://schemas.microsoft.com/office/drawing/2014/main" id="{715B502C-6513-B483-DAA1-F303C387BE1A}"/>
              </a:ext>
            </a:extLst>
          </p:cNvPr>
          <p:cNvSpPr/>
          <p:nvPr/>
        </p:nvSpPr>
        <p:spPr>
          <a:xfrm>
            <a:off x="1976966" y="609526"/>
            <a:ext cx="2755266"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Ray Native Libraries </a:t>
            </a:r>
          </a:p>
        </p:txBody>
      </p:sp>
      <p:sp>
        <p:nvSpPr>
          <p:cNvPr id="2" name="Google Shape;259;p31">
            <a:extLst>
              <a:ext uri="{FF2B5EF4-FFF2-40B4-BE49-F238E27FC236}">
                <a16:creationId xmlns:a16="http://schemas.microsoft.com/office/drawing/2014/main" id="{FEE793DD-99F2-3CC0-8B24-DEB2B2096B8B}"/>
              </a:ext>
            </a:extLst>
          </p:cNvPr>
          <p:cNvSpPr txBox="1"/>
          <p:nvPr/>
        </p:nvSpPr>
        <p:spPr>
          <a:xfrm>
            <a:off x="6892725" y="1227347"/>
            <a:ext cx="21597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00B0F0"/>
                </a:solidFill>
                <a:latin typeface="+mn-lt"/>
                <a:ea typeface="Google Sans"/>
                <a:cs typeface="Google Sans"/>
                <a:sym typeface="Google Sans"/>
              </a:rPr>
              <a:t>Empowers</a:t>
            </a:r>
            <a:r>
              <a:rPr lang="en" sz="1050" dirty="0">
                <a:solidFill>
                  <a:schemeClr val="lt1"/>
                </a:solidFill>
                <a:latin typeface="+mn-lt"/>
                <a:ea typeface="Google Sans"/>
                <a:cs typeface="Google Sans"/>
                <a:sym typeface="Google Sans"/>
              </a:rPr>
              <a:t> AI/ML practitioners</a:t>
            </a:r>
            <a:endParaRPr sz="1050" dirty="0">
              <a:solidFill>
                <a:schemeClr val="lt1"/>
              </a:solidFill>
              <a:latin typeface="+mn-lt"/>
              <a:ea typeface="Google Sans"/>
              <a:cs typeface="Google Sans"/>
              <a:sym typeface="Google Sans"/>
            </a:endParaRPr>
          </a:p>
        </p:txBody>
      </p:sp>
      <p:sp>
        <p:nvSpPr>
          <p:cNvPr id="3" name="Rectangle 2">
            <a:extLst>
              <a:ext uri="{FF2B5EF4-FFF2-40B4-BE49-F238E27FC236}">
                <a16:creationId xmlns:a16="http://schemas.microsoft.com/office/drawing/2014/main" id="{A61EF523-3576-C6BD-09F9-E62DACC3155E}"/>
              </a:ext>
            </a:extLst>
          </p:cNvPr>
          <p:cNvSpPr/>
          <p:nvPr/>
        </p:nvSpPr>
        <p:spPr>
          <a:xfrm>
            <a:off x="4732231" y="829733"/>
            <a:ext cx="1960668"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48F2F8-10ED-2E5C-0AF0-06E668A79841}"/>
              </a:ext>
            </a:extLst>
          </p:cNvPr>
          <p:cNvSpPr/>
          <p:nvPr/>
        </p:nvSpPr>
        <p:spPr>
          <a:xfrm>
            <a:off x="4732230" y="609526"/>
            <a:ext cx="1960668"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Integrated Ecosystem</a:t>
            </a:r>
          </a:p>
        </p:txBody>
      </p:sp>
      <p:pic>
        <p:nvPicPr>
          <p:cNvPr id="28" name="Picture 4" descr="pytorch-logo | Terra Incognita">
            <a:extLst>
              <a:ext uri="{FF2B5EF4-FFF2-40B4-BE49-F238E27FC236}">
                <a16:creationId xmlns:a16="http://schemas.microsoft.com/office/drawing/2014/main" id="{C08A5929-911E-E3DA-7181-C020CA8BCC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3218" y="1049153"/>
            <a:ext cx="385232" cy="3852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85895C6-70F0-143E-4FC2-674460922469}"/>
              </a:ext>
            </a:extLst>
          </p:cNvPr>
          <p:cNvSpPr txBox="1"/>
          <p:nvPr/>
        </p:nvSpPr>
        <p:spPr>
          <a:xfrm>
            <a:off x="16299" y="1841823"/>
            <a:ext cx="1960667" cy="369332"/>
          </a:xfrm>
          <a:prstGeom prst="rect">
            <a:avLst/>
          </a:prstGeom>
          <a:noFill/>
        </p:spPr>
        <p:txBody>
          <a:bodyPr wrap="square" rtlCol="0">
            <a:spAutoFit/>
          </a:bodyPr>
          <a:lstStyle/>
          <a:p>
            <a:r>
              <a:rPr lang="en-US" sz="900" dirty="0">
                <a:solidFill>
                  <a:schemeClr val="bg1"/>
                </a:solidFill>
                <a:latin typeface="Courier New" panose="02070309020205020404" pitchFamily="49" charset="0"/>
                <a:cs typeface="Courier New" panose="02070309020205020404" pitchFamily="49" charset="0"/>
              </a:rPr>
              <a:t>Let’s take an example with </a:t>
            </a:r>
            <a:r>
              <a:rPr lang="en-US" sz="900" b="1" dirty="0">
                <a:solidFill>
                  <a:srgbClr val="CF5100"/>
                </a:solidFill>
                <a:latin typeface="Courier New" panose="02070309020205020404" pitchFamily="49" charset="0"/>
                <a:cs typeface="Courier New" panose="02070309020205020404" pitchFamily="49" charset="0"/>
              </a:rPr>
              <a:t>PyTorch</a:t>
            </a:r>
            <a:r>
              <a:rPr lang="en-US" sz="900" dirty="0">
                <a:solidFill>
                  <a:schemeClr val="bg1"/>
                </a:solidFill>
                <a:latin typeface="Courier New" panose="02070309020205020404" pitchFamily="49" charset="0"/>
                <a:cs typeface="Courier New" panose="02070309020205020404" pitchFamily="49" charset="0"/>
              </a:rPr>
              <a:t> and </a:t>
            </a:r>
            <a:r>
              <a:rPr lang="en-US" sz="900" b="1" dirty="0">
                <a:solidFill>
                  <a:schemeClr val="accent1"/>
                </a:solidFill>
                <a:latin typeface="Courier New" panose="02070309020205020404" pitchFamily="49" charset="0"/>
                <a:cs typeface="Courier New" panose="02070309020205020404" pitchFamily="49" charset="0"/>
              </a:rPr>
              <a:t>Ray Train </a:t>
            </a:r>
          </a:p>
        </p:txBody>
      </p:sp>
      <p:sp>
        <p:nvSpPr>
          <p:cNvPr id="29" name="Freeform 16">
            <a:extLst>
              <a:ext uri="{FF2B5EF4-FFF2-40B4-BE49-F238E27FC236}">
                <a16:creationId xmlns:a16="http://schemas.microsoft.com/office/drawing/2014/main" id="{FCF50EE6-12B4-7557-7ABB-1CD1EBB6162F}"/>
              </a:ext>
            </a:extLst>
          </p:cNvPr>
          <p:cNvSpPr/>
          <p:nvPr/>
        </p:nvSpPr>
        <p:spPr>
          <a:xfrm rot="20473575">
            <a:off x="1014839" y="1291111"/>
            <a:ext cx="706174" cy="362503"/>
          </a:xfrm>
          <a:custGeom>
            <a:avLst/>
            <a:gdLst/>
            <a:ahLst/>
            <a:cxnLst/>
            <a:rect l="l" t="t" r="r" b="b"/>
            <a:pathLst>
              <a:path w="1412348" h="725005">
                <a:moveTo>
                  <a:pt x="0" y="0"/>
                </a:moveTo>
                <a:lnTo>
                  <a:pt x="1412347" y="0"/>
                </a:lnTo>
                <a:lnTo>
                  <a:pt x="1412347" y="725006"/>
                </a:lnTo>
                <a:lnTo>
                  <a:pt x="0" y="72500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700"/>
          </a:p>
        </p:txBody>
      </p:sp>
    </p:spTree>
    <p:extLst>
      <p:ext uri="{BB962C8B-B14F-4D97-AF65-F5344CB8AC3E}">
        <p14:creationId xmlns:p14="http://schemas.microsoft.com/office/powerpoint/2010/main" val="392473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466BE-E6C3-EA6B-EC4F-A5B89B683CD2}"/>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658702E-DC10-D539-7B29-8D0D40E28303}"/>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B1A5E528-2806-13DF-C2B9-B77EAEF458C1}"/>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E2A2E1DF-08A4-E0E1-53B7-4DC50E3C1CBB}"/>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6BEF08C3-7F8B-4FA2-DBAF-6B5B3D6D8287}"/>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E722BB14-FCF2-74E7-6379-9151F397B0E8}"/>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24" name="Rectangle 23">
            <a:extLst>
              <a:ext uri="{FF2B5EF4-FFF2-40B4-BE49-F238E27FC236}">
                <a16:creationId xmlns:a16="http://schemas.microsoft.com/office/drawing/2014/main" id="{8D0A3975-7490-320B-D22F-EBCB26D3CD76}"/>
              </a:ext>
            </a:extLst>
          </p:cNvPr>
          <p:cNvSpPr/>
          <p:nvPr/>
        </p:nvSpPr>
        <p:spPr>
          <a:xfrm>
            <a:off x="81965" y="1684868"/>
            <a:ext cx="4879757" cy="3185774"/>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09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94D26-AF73-BB65-D812-62CD085659DC}"/>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F65ADFC6-D1A4-C6B8-04CE-FCF4FEF81B16}"/>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ED594284-87D6-E800-6050-DBFCA17F0D0D}"/>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2A8F95D6-3A07-A562-ACE5-ADC0D82B332F}"/>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69B52628-1304-E12E-67FE-77A1BF961888}"/>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BC872DD1-4EC5-55F4-5E89-D6AB01D01C67}"/>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23" name="Rectangle 22">
            <a:extLst>
              <a:ext uri="{FF2B5EF4-FFF2-40B4-BE49-F238E27FC236}">
                <a16:creationId xmlns:a16="http://schemas.microsoft.com/office/drawing/2014/main" id="{E891EF07-0946-C6F5-497C-89BCF4F1F53C}"/>
              </a:ext>
            </a:extLst>
          </p:cNvPr>
          <p:cNvSpPr/>
          <p:nvPr/>
        </p:nvSpPr>
        <p:spPr>
          <a:xfrm>
            <a:off x="81966" y="427146"/>
            <a:ext cx="4879757" cy="1203975"/>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756674-7090-B518-6CF5-8B87C9272FB7}"/>
              </a:ext>
            </a:extLst>
          </p:cNvPr>
          <p:cNvSpPr/>
          <p:nvPr/>
        </p:nvSpPr>
        <p:spPr>
          <a:xfrm>
            <a:off x="81965" y="2133600"/>
            <a:ext cx="4879757" cy="2737041"/>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0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FCF9D-83C8-8CB6-1189-7BC1B9E515C0}"/>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6B29600E-D2DF-028B-07CB-2163D858C3D7}"/>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A93DFF12-629B-9B42-5E4A-87DBD3B82295}"/>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8812A256-7419-447D-2F7A-216681A4BDB9}"/>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EEF3BA95-800E-82E2-0BE6-0502132FCCCA}"/>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8EFCBEDB-E58F-11F2-140A-2D70C65D0B58}"/>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23" name="Rectangle 22">
            <a:extLst>
              <a:ext uri="{FF2B5EF4-FFF2-40B4-BE49-F238E27FC236}">
                <a16:creationId xmlns:a16="http://schemas.microsoft.com/office/drawing/2014/main" id="{057EF60B-E769-0C90-98E2-555A260E7A42}"/>
              </a:ext>
            </a:extLst>
          </p:cNvPr>
          <p:cNvSpPr/>
          <p:nvPr/>
        </p:nvSpPr>
        <p:spPr>
          <a:xfrm>
            <a:off x="81966" y="427146"/>
            <a:ext cx="4879757" cy="1723387"/>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7C9CB2-CD2F-28FD-24AF-80E1CBF9AE85}"/>
              </a:ext>
            </a:extLst>
          </p:cNvPr>
          <p:cNvSpPr/>
          <p:nvPr/>
        </p:nvSpPr>
        <p:spPr>
          <a:xfrm>
            <a:off x="81965" y="3428952"/>
            <a:ext cx="4879757" cy="1441689"/>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26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66E739-DCD5-A093-4B75-4B15D5FDD9EA}"/>
              </a:ext>
            </a:extLst>
          </p:cNvPr>
          <p:cNvPicPr>
            <a:picLocks noChangeAspect="1"/>
          </p:cNvPicPr>
          <p:nvPr/>
        </p:nvPicPr>
        <p:blipFill>
          <a:blip r:embed="rId2"/>
          <a:stretch>
            <a:fillRect/>
          </a:stretch>
        </p:blipFill>
        <p:spPr>
          <a:xfrm>
            <a:off x="4683262" y="2830583"/>
            <a:ext cx="3671902" cy="2030346"/>
          </a:xfrm>
          <a:prstGeom prst="rect">
            <a:avLst/>
          </a:prstGeom>
        </p:spPr>
      </p:pic>
      <p:pic>
        <p:nvPicPr>
          <p:cNvPr id="3" name="Picture 2">
            <a:extLst>
              <a:ext uri="{FF2B5EF4-FFF2-40B4-BE49-F238E27FC236}">
                <a16:creationId xmlns:a16="http://schemas.microsoft.com/office/drawing/2014/main" id="{F5C02318-10C3-D31E-62A2-66850EE46173}"/>
              </a:ext>
            </a:extLst>
          </p:cNvPr>
          <p:cNvPicPr>
            <a:picLocks noChangeAspect="1"/>
          </p:cNvPicPr>
          <p:nvPr/>
        </p:nvPicPr>
        <p:blipFill>
          <a:blip r:embed="rId3"/>
          <a:stretch>
            <a:fillRect/>
          </a:stretch>
        </p:blipFill>
        <p:spPr>
          <a:xfrm>
            <a:off x="496057" y="2872902"/>
            <a:ext cx="4244521" cy="2032588"/>
          </a:xfrm>
          <a:prstGeom prst="rect">
            <a:avLst/>
          </a:prstGeom>
        </p:spPr>
      </p:pic>
      <p:pic>
        <p:nvPicPr>
          <p:cNvPr id="8" name="Picture 7">
            <a:extLst>
              <a:ext uri="{FF2B5EF4-FFF2-40B4-BE49-F238E27FC236}">
                <a16:creationId xmlns:a16="http://schemas.microsoft.com/office/drawing/2014/main" id="{723735B4-C6F0-2A94-EDE1-77FDAE2A3301}"/>
              </a:ext>
            </a:extLst>
          </p:cNvPr>
          <p:cNvPicPr>
            <a:picLocks noChangeAspect="1"/>
          </p:cNvPicPr>
          <p:nvPr/>
        </p:nvPicPr>
        <p:blipFill>
          <a:blip r:embed="rId4"/>
          <a:stretch>
            <a:fillRect/>
          </a:stretch>
        </p:blipFill>
        <p:spPr>
          <a:xfrm>
            <a:off x="3819662" y="2853974"/>
            <a:ext cx="863600" cy="1143000"/>
          </a:xfrm>
          <a:prstGeom prst="rect">
            <a:avLst/>
          </a:prstGeom>
        </p:spPr>
      </p:pic>
      <p:pic>
        <p:nvPicPr>
          <p:cNvPr id="9" name="Picture 8">
            <a:extLst>
              <a:ext uri="{FF2B5EF4-FFF2-40B4-BE49-F238E27FC236}">
                <a16:creationId xmlns:a16="http://schemas.microsoft.com/office/drawing/2014/main" id="{AEE867D8-F8A0-4E73-A987-FA9DFC09A878}"/>
              </a:ext>
            </a:extLst>
          </p:cNvPr>
          <p:cNvPicPr>
            <a:picLocks noChangeAspect="1"/>
          </p:cNvPicPr>
          <p:nvPr/>
        </p:nvPicPr>
        <p:blipFill>
          <a:blip r:embed="rId4"/>
          <a:stretch>
            <a:fillRect/>
          </a:stretch>
        </p:blipFill>
        <p:spPr>
          <a:xfrm>
            <a:off x="5281129" y="2872902"/>
            <a:ext cx="1711854" cy="375395"/>
          </a:xfrm>
          <a:prstGeom prst="rect">
            <a:avLst/>
          </a:prstGeom>
        </p:spPr>
      </p:pic>
    </p:spTree>
    <p:extLst>
      <p:ext uri="{BB962C8B-B14F-4D97-AF65-F5344CB8AC3E}">
        <p14:creationId xmlns:p14="http://schemas.microsoft.com/office/powerpoint/2010/main" val="1116340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606DE-6FFA-4559-DF51-44BD762ED58B}"/>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A2E038C4-FA64-C034-F2EC-6018AFC75837}"/>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5C40BB20-5DA0-B2D5-D915-398C02B5CDFB}"/>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6A8FFB47-F1D0-A6F7-544F-571343606A16}"/>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10771218-980B-3ABC-783E-57D416CDF9EB}"/>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6F1987F7-ACB0-5A03-61E3-60D2544DCFA1}"/>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23" name="Rectangle 22">
            <a:extLst>
              <a:ext uri="{FF2B5EF4-FFF2-40B4-BE49-F238E27FC236}">
                <a16:creationId xmlns:a16="http://schemas.microsoft.com/office/drawing/2014/main" id="{A7BB14C2-79B0-F7E2-3D73-8FB80C65CD39}"/>
              </a:ext>
            </a:extLst>
          </p:cNvPr>
          <p:cNvSpPr/>
          <p:nvPr/>
        </p:nvSpPr>
        <p:spPr>
          <a:xfrm>
            <a:off x="81966" y="427146"/>
            <a:ext cx="4879757" cy="3061121"/>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06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50A66-01E7-4CF5-6478-73BF61137604}"/>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C724C238-4F62-7DFA-EE9D-B6B919FFD318}"/>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47AA5D4A-8276-95A5-61E4-AA7914B72016}"/>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C836BE0C-2751-BCA3-04F0-64751F2649E4}"/>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073BE4CC-BBED-1E69-58FA-68CA0C6003A3}"/>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2EF3E2B9-1723-803E-33BA-1DD83267F446}"/>
              </a:ext>
            </a:extLst>
          </p:cNvPr>
          <p:cNvPicPr>
            <a:picLocks noChangeAspect="1"/>
          </p:cNvPicPr>
          <p:nvPr/>
        </p:nvPicPr>
        <p:blipFill>
          <a:blip r:embed="rId3"/>
          <a:stretch>
            <a:fillRect/>
          </a:stretch>
        </p:blipFill>
        <p:spPr>
          <a:xfrm>
            <a:off x="938850" y="427146"/>
            <a:ext cx="4022873" cy="4443495"/>
          </a:xfrm>
          <a:prstGeom prst="rect">
            <a:avLst/>
          </a:prstGeom>
          <a:ln>
            <a:noFill/>
          </a:ln>
        </p:spPr>
      </p:pic>
      <p:pic>
        <p:nvPicPr>
          <p:cNvPr id="19" name="Google Shape;248;p31" title="Serve.png">
            <a:extLst>
              <a:ext uri="{FF2B5EF4-FFF2-40B4-BE49-F238E27FC236}">
                <a16:creationId xmlns:a16="http://schemas.microsoft.com/office/drawing/2014/main" id="{ECD06C8F-6BE3-652F-FA0B-5FBC9B30C656}"/>
              </a:ext>
            </a:extLst>
          </p:cNvPr>
          <p:cNvPicPr preferRelativeResize="0"/>
          <p:nvPr/>
        </p:nvPicPr>
        <p:blipFill>
          <a:blip r:embed="rId4">
            <a:alphaModFix/>
          </a:blip>
          <a:stretch>
            <a:fillRect/>
          </a:stretch>
        </p:blipFill>
        <p:spPr>
          <a:xfrm>
            <a:off x="6799548" y="2842309"/>
            <a:ext cx="826769" cy="228600"/>
          </a:xfrm>
          <a:prstGeom prst="rect">
            <a:avLst/>
          </a:prstGeom>
          <a:noFill/>
          <a:ln>
            <a:noFill/>
          </a:ln>
        </p:spPr>
      </p:pic>
      <p:sp>
        <p:nvSpPr>
          <p:cNvPr id="20" name="TextBox 19">
            <a:extLst>
              <a:ext uri="{FF2B5EF4-FFF2-40B4-BE49-F238E27FC236}">
                <a16:creationId xmlns:a16="http://schemas.microsoft.com/office/drawing/2014/main" id="{50BAF58A-2694-513F-7CB6-F444D32C6D74}"/>
              </a:ext>
            </a:extLst>
          </p:cNvPr>
          <p:cNvSpPr txBox="1"/>
          <p:nvPr/>
        </p:nvSpPr>
        <p:spPr>
          <a:xfrm>
            <a:off x="6989223" y="283217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2" name="TextBox 1">
            <a:extLst>
              <a:ext uri="{FF2B5EF4-FFF2-40B4-BE49-F238E27FC236}">
                <a16:creationId xmlns:a16="http://schemas.microsoft.com/office/drawing/2014/main" id="{8B1D7993-6E3D-5EA9-9D3C-BA5A491A2D8F}"/>
              </a:ext>
            </a:extLst>
          </p:cNvPr>
          <p:cNvSpPr txBox="1"/>
          <p:nvPr/>
        </p:nvSpPr>
        <p:spPr>
          <a:xfrm>
            <a:off x="5659100" y="2624580"/>
            <a:ext cx="2803973" cy="230832"/>
          </a:xfrm>
          <a:prstGeom prst="rect">
            <a:avLst/>
          </a:prstGeom>
          <a:noFill/>
        </p:spPr>
        <p:txBody>
          <a:bodyPr wrap="none" rtlCol="0">
            <a:spAutoFit/>
          </a:bodyPr>
          <a:lstStyle/>
          <a:p>
            <a:r>
              <a:rPr lang="en-US" sz="900" dirty="0">
                <a:solidFill>
                  <a:schemeClr val="bg1"/>
                </a:solidFill>
                <a:latin typeface="Courier New" panose="02070309020205020404" pitchFamily="49" charset="0"/>
                <a:cs typeface="Courier New" panose="02070309020205020404" pitchFamily="49" charset="0"/>
              </a:rPr>
              <a:t>Let’s see how it works with </a:t>
            </a:r>
            <a:r>
              <a:rPr lang="en-US" sz="900" b="1" dirty="0">
                <a:solidFill>
                  <a:schemeClr val="accent1"/>
                </a:solidFill>
                <a:latin typeface="Courier New" panose="02070309020205020404" pitchFamily="49" charset="0"/>
                <a:cs typeface="Courier New" panose="02070309020205020404" pitchFamily="49" charset="0"/>
              </a:rPr>
              <a:t>Ray Train </a:t>
            </a:r>
            <a:endParaRPr lang="en-US" sz="9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5602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CF5A3-6AA3-CC26-BECE-818C5CECE7CF}"/>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9C9ED63C-F899-128B-DACF-5E17C08B3079}"/>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B5376EE2-1C5F-F3C7-1D5A-E3608C33692F}"/>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7FFDD717-3082-4032-B367-BDF02815B57A}"/>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BED71B9E-C2BA-9D67-2F4F-BDE8586F0BE7}"/>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8B4B8590-396C-3E16-3D3A-68ED31C3C75A}"/>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18" name="Freeform 6">
            <a:extLst>
              <a:ext uri="{FF2B5EF4-FFF2-40B4-BE49-F238E27FC236}">
                <a16:creationId xmlns:a16="http://schemas.microsoft.com/office/drawing/2014/main" id="{0982ABB0-6372-94A4-3B29-DF525790AD7C}"/>
              </a:ext>
            </a:extLst>
          </p:cNvPr>
          <p:cNvSpPr/>
          <p:nvPr/>
        </p:nvSpPr>
        <p:spPr>
          <a:xfrm>
            <a:off x="8729578" y="421299"/>
            <a:ext cx="239354" cy="369658"/>
          </a:xfrm>
          <a:custGeom>
            <a:avLst/>
            <a:gdLst/>
            <a:ahLst/>
            <a:cxnLst/>
            <a:rect l="l" t="t" r="r" b="b"/>
            <a:pathLst>
              <a:path w="478707" h="739316">
                <a:moveTo>
                  <a:pt x="0" y="0"/>
                </a:moveTo>
                <a:lnTo>
                  <a:pt x="478707" y="0"/>
                </a:lnTo>
                <a:lnTo>
                  <a:pt x="478707" y="739316"/>
                </a:lnTo>
                <a:lnTo>
                  <a:pt x="0" y="739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p>
        </p:txBody>
      </p:sp>
      <p:pic>
        <p:nvPicPr>
          <p:cNvPr id="19" name="Google Shape;248;p31" title="Serve.png">
            <a:extLst>
              <a:ext uri="{FF2B5EF4-FFF2-40B4-BE49-F238E27FC236}">
                <a16:creationId xmlns:a16="http://schemas.microsoft.com/office/drawing/2014/main" id="{83568776-B2AD-2F8B-F159-48A46B6477AA}"/>
              </a:ext>
            </a:extLst>
          </p:cNvPr>
          <p:cNvPicPr preferRelativeResize="0"/>
          <p:nvPr/>
        </p:nvPicPr>
        <p:blipFill>
          <a:blip r:embed="rId6">
            <a:alphaModFix/>
          </a:blip>
          <a:stretch>
            <a:fillRect/>
          </a:stretch>
        </p:blipFill>
        <p:spPr>
          <a:xfrm>
            <a:off x="6799548" y="2842309"/>
            <a:ext cx="826769" cy="228600"/>
          </a:xfrm>
          <a:prstGeom prst="rect">
            <a:avLst/>
          </a:prstGeom>
          <a:noFill/>
          <a:ln>
            <a:noFill/>
          </a:ln>
        </p:spPr>
      </p:pic>
      <p:sp>
        <p:nvSpPr>
          <p:cNvPr id="20" name="TextBox 19">
            <a:extLst>
              <a:ext uri="{FF2B5EF4-FFF2-40B4-BE49-F238E27FC236}">
                <a16:creationId xmlns:a16="http://schemas.microsoft.com/office/drawing/2014/main" id="{2563A861-96E6-661B-3301-5634FBB9B09A}"/>
              </a:ext>
            </a:extLst>
          </p:cNvPr>
          <p:cNvSpPr txBox="1"/>
          <p:nvPr/>
        </p:nvSpPr>
        <p:spPr>
          <a:xfrm>
            <a:off x="6989223" y="283217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2" name="TextBox 1">
            <a:extLst>
              <a:ext uri="{FF2B5EF4-FFF2-40B4-BE49-F238E27FC236}">
                <a16:creationId xmlns:a16="http://schemas.microsoft.com/office/drawing/2014/main" id="{91F955B0-2FE0-1574-8BC3-760F8069A538}"/>
              </a:ext>
            </a:extLst>
          </p:cNvPr>
          <p:cNvSpPr txBox="1"/>
          <p:nvPr/>
        </p:nvSpPr>
        <p:spPr>
          <a:xfrm>
            <a:off x="5659100" y="2624580"/>
            <a:ext cx="2803973" cy="230832"/>
          </a:xfrm>
          <a:prstGeom prst="rect">
            <a:avLst/>
          </a:prstGeom>
          <a:noFill/>
        </p:spPr>
        <p:txBody>
          <a:bodyPr wrap="none" rtlCol="0">
            <a:spAutoFit/>
          </a:bodyPr>
          <a:lstStyle/>
          <a:p>
            <a:r>
              <a:rPr lang="en-US" sz="900" dirty="0">
                <a:solidFill>
                  <a:schemeClr val="bg1"/>
                </a:solidFill>
                <a:latin typeface="Courier New" panose="02070309020205020404" pitchFamily="49" charset="0"/>
                <a:cs typeface="Courier New" panose="02070309020205020404" pitchFamily="49" charset="0"/>
              </a:rPr>
              <a:t>Let’s see how it works with </a:t>
            </a:r>
            <a:r>
              <a:rPr lang="en-US" sz="900" b="1" dirty="0">
                <a:solidFill>
                  <a:schemeClr val="accent1"/>
                </a:solidFill>
                <a:latin typeface="Courier New" panose="02070309020205020404" pitchFamily="49" charset="0"/>
                <a:cs typeface="Courier New" panose="02070309020205020404" pitchFamily="49" charset="0"/>
              </a:rPr>
              <a:t>Ray Train </a:t>
            </a:r>
            <a:endParaRPr lang="en-US" sz="900" dirty="0">
              <a:solidFill>
                <a:schemeClr val="bg1"/>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B32447D3-2F38-837A-88F6-861AEC7B51BB}"/>
              </a:ext>
            </a:extLst>
          </p:cNvPr>
          <p:cNvPicPr>
            <a:picLocks noChangeAspect="1"/>
          </p:cNvPicPr>
          <p:nvPr/>
        </p:nvPicPr>
        <p:blipFill>
          <a:blip r:embed="rId7"/>
          <a:stretch>
            <a:fillRect/>
          </a:stretch>
        </p:blipFill>
        <p:spPr>
          <a:xfrm>
            <a:off x="5053650" y="894247"/>
            <a:ext cx="4022873" cy="1493748"/>
          </a:xfrm>
          <a:prstGeom prst="rect">
            <a:avLst/>
          </a:prstGeom>
        </p:spPr>
      </p:pic>
    </p:spTree>
    <p:extLst>
      <p:ext uri="{BB962C8B-B14F-4D97-AF65-F5344CB8AC3E}">
        <p14:creationId xmlns:p14="http://schemas.microsoft.com/office/powerpoint/2010/main" val="118508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9F181-A134-F667-DA48-69A4A8EC3C71}"/>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65CE31C9-8010-79F3-A07C-74D2E0B8218B}"/>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3C2AF208-A6AD-1FFB-E539-814C2BDC47A8}"/>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CB652CC0-6C73-4FF3-76AB-D7AB996B8075}"/>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080EF227-4090-97C4-8F5C-B0AB8A735F7C}"/>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73A549D5-72EA-0BFD-B3D0-C1AE3BB95812}"/>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18" name="Freeform 6">
            <a:extLst>
              <a:ext uri="{FF2B5EF4-FFF2-40B4-BE49-F238E27FC236}">
                <a16:creationId xmlns:a16="http://schemas.microsoft.com/office/drawing/2014/main" id="{12BDB859-B0EA-2B2F-3B91-CD089B85FE6E}"/>
              </a:ext>
            </a:extLst>
          </p:cNvPr>
          <p:cNvSpPr/>
          <p:nvPr/>
        </p:nvSpPr>
        <p:spPr>
          <a:xfrm>
            <a:off x="8729578" y="421299"/>
            <a:ext cx="239354" cy="369658"/>
          </a:xfrm>
          <a:custGeom>
            <a:avLst/>
            <a:gdLst/>
            <a:ahLst/>
            <a:cxnLst/>
            <a:rect l="l" t="t" r="r" b="b"/>
            <a:pathLst>
              <a:path w="478707" h="739316">
                <a:moveTo>
                  <a:pt x="0" y="0"/>
                </a:moveTo>
                <a:lnTo>
                  <a:pt x="478707" y="0"/>
                </a:lnTo>
                <a:lnTo>
                  <a:pt x="478707" y="739316"/>
                </a:lnTo>
                <a:lnTo>
                  <a:pt x="0" y="739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p>
        </p:txBody>
      </p:sp>
      <p:pic>
        <p:nvPicPr>
          <p:cNvPr id="19" name="Google Shape;248;p31" title="Serve.png">
            <a:extLst>
              <a:ext uri="{FF2B5EF4-FFF2-40B4-BE49-F238E27FC236}">
                <a16:creationId xmlns:a16="http://schemas.microsoft.com/office/drawing/2014/main" id="{2D189599-94BE-E87F-84D4-E34F5B26F009}"/>
              </a:ext>
            </a:extLst>
          </p:cNvPr>
          <p:cNvPicPr preferRelativeResize="0"/>
          <p:nvPr/>
        </p:nvPicPr>
        <p:blipFill>
          <a:blip r:embed="rId6">
            <a:alphaModFix/>
          </a:blip>
          <a:stretch>
            <a:fillRect/>
          </a:stretch>
        </p:blipFill>
        <p:spPr>
          <a:xfrm>
            <a:off x="6799548" y="2842309"/>
            <a:ext cx="826769" cy="228600"/>
          </a:xfrm>
          <a:prstGeom prst="rect">
            <a:avLst/>
          </a:prstGeom>
          <a:noFill/>
          <a:ln>
            <a:noFill/>
          </a:ln>
        </p:spPr>
      </p:pic>
      <p:sp>
        <p:nvSpPr>
          <p:cNvPr id="20" name="TextBox 19">
            <a:extLst>
              <a:ext uri="{FF2B5EF4-FFF2-40B4-BE49-F238E27FC236}">
                <a16:creationId xmlns:a16="http://schemas.microsoft.com/office/drawing/2014/main" id="{E2382621-48B8-9854-D1BB-26303DB45B40}"/>
              </a:ext>
            </a:extLst>
          </p:cNvPr>
          <p:cNvSpPr txBox="1"/>
          <p:nvPr/>
        </p:nvSpPr>
        <p:spPr>
          <a:xfrm>
            <a:off x="6989223" y="283217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pic>
        <p:nvPicPr>
          <p:cNvPr id="21" name="Picture 20">
            <a:extLst>
              <a:ext uri="{FF2B5EF4-FFF2-40B4-BE49-F238E27FC236}">
                <a16:creationId xmlns:a16="http://schemas.microsoft.com/office/drawing/2014/main" id="{A553D4B7-A7F7-2DAA-98B7-8743D19D0E68}"/>
              </a:ext>
            </a:extLst>
          </p:cNvPr>
          <p:cNvPicPr>
            <a:picLocks noChangeAspect="1"/>
          </p:cNvPicPr>
          <p:nvPr/>
        </p:nvPicPr>
        <p:blipFill>
          <a:blip r:embed="rId7"/>
          <a:stretch>
            <a:fillRect/>
          </a:stretch>
        </p:blipFill>
        <p:spPr>
          <a:xfrm>
            <a:off x="5045651" y="3311513"/>
            <a:ext cx="4030872" cy="1210342"/>
          </a:xfrm>
          <a:prstGeom prst="rect">
            <a:avLst/>
          </a:prstGeom>
        </p:spPr>
      </p:pic>
      <p:sp>
        <p:nvSpPr>
          <p:cNvPr id="22" name="Freeform 7">
            <a:extLst>
              <a:ext uri="{FF2B5EF4-FFF2-40B4-BE49-F238E27FC236}">
                <a16:creationId xmlns:a16="http://schemas.microsoft.com/office/drawing/2014/main" id="{13A23A10-2BF9-352B-8CA9-691A69D42AE1}"/>
              </a:ext>
            </a:extLst>
          </p:cNvPr>
          <p:cNvSpPr/>
          <p:nvPr/>
        </p:nvSpPr>
        <p:spPr>
          <a:xfrm>
            <a:off x="8659453" y="2863887"/>
            <a:ext cx="309479" cy="380897"/>
          </a:xfrm>
          <a:custGeom>
            <a:avLst/>
            <a:gdLst/>
            <a:ahLst/>
            <a:cxnLst/>
            <a:rect l="l" t="t" r="r" b="b"/>
            <a:pathLst>
              <a:path w="618957" h="761794">
                <a:moveTo>
                  <a:pt x="0" y="0"/>
                </a:moveTo>
                <a:lnTo>
                  <a:pt x="618957" y="0"/>
                </a:lnTo>
                <a:lnTo>
                  <a:pt x="618957" y="761794"/>
                </a:lnTo>
                <a:lnTo>
                  <a:pt x="0" y="7617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p>
        </p:txBody>
      </p:sp>
      <p:sp>
        <p:nvSpPr>
          <p:cNvPr id="2" name="TextBox 1">
            <a:extLst>
              <a:ext uri="{FF2B5EF4-FFF2-40B4-BE49-F238E27FC236}">
                <a16:creationId xmlns:a16="http://schemas.microsoft.com/office/drawing/2014/main" id="{FA46630D-9CDC-6D89-9596-C958678BB4F1}"/>
              </a:ext>
            </a:extLst>
          </p:cNvPr>
          <p:cNvSpPr txBox="1"/>
          <p:nvPr/>
        </p:nvSpPr>
        <p:spPr>
          <a:xfrm>
            <a:off x="5659100" y="2624580"/>
            <a:ext cx="2803973" cy="230832"/>
          </a:xfrm>
          <a:prstGeom prst="rect">
            <a:avLst/>
          </a:prstGeom>
          <a:noFill/>
        </p:spPr>
        <p:txBody>
          <a:bodyPr wrap="none" rtlCol="0">
            <a:spAutoFit/>
          </a:bodyPr>
          <a:lstStyle/>
          <a:p>
            <a:r>
              <a:rPr lang="en-US" sz="900" dirty="0">
                <a:solidFill>
                  <a:schemeClr val="bg1"/>
                </a:solidFill>
                <a:latin typeface="Courier New" panose="02070309020205020404" pitchFamily="49" charset="0"/>
                <a:cs typeface="Courier New" panose="02070309020205020404" pitchFamily="49" charset="0"/>
              </a:rPr>
              <a:t>Let’s see how it works with </a:t>
            </a:r>
            <a:r>
              <a:rPr lang="en-US" sz="900" b="1" dirty="0">
                <a:solidFill>
                  <a:schemeClr val="accent1"/>
                </a:solidFill>
                <a:latin typeface="Courier New" panose="02070309020205020404" pitchFamily="49" charset="0"/>
                <a:cs typeface="Courier New" panose="02070309020205020404" pitchFamily="49" charset="0"/>
              </a:rPr>
              <a:t>Ray Train </a:t>
            </a:r>
            <a:endParaRPr lang="en-US" sz="900" dirty="0">
              <a:solidFill>
                <a:schemeClr val="bg1"/>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2DE84B68-78C0-003E-8742-2E88F851A4AA}"/>
              </a:ext>
            </a:extLst>
          </p:cNvPr>
          <p:cNvPicPr>
            <a:picLocks noChangeAspect="1"/>
          </p:cNvPicPr>
          <p:nvPr/>
        </p:nvPicPr>
        <p:blipFill>
          <a:blip r:embed="rId10"/>
          <a:stretch>
            <a:fillRect/>
          </a:stretch>
        </p:blipFill>
        <p:spPr>
          <a:xfrm>
            <a:off x="5053650" y="894247"/>
            <a:ext cx="4022873" cy="1493748"/>
          </a:xfrm>
          <a:prstGeom prst="rect">
            <a:avLst/>
          </a:prstGeom>
        </p:spPr>
      </p:pic>
    </p:spTree>
    <p:extLst>
      <p:ext uri="{BB962C8B-B14F-4D97-AF65-F5344CB8AC3E}">
        <p14:creationId xmlns:p14="http://schemas.microsoft.com/office/powerpoint/2010/main" val="23168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D9E5-3A7A-4708-B47A-6155687D9C38}"/>
            </a:ext>
          </a:extLst>
        </p:cNvPr>
        <p:cNvGrpSpPr/>
        <p:nvPr/>
      </p:nvGrpSpPr>
      <p:grpSpPr>
        <a:xfrm>
          <a:off x="0" y="0"/>
          <a:ext cx="0" cy="0"/>
          <a:chOff x="0" y="0"/>
          <a:chExt cx="0" cy="0"/>
        </a:xfrm>
      </p:grpSpPr>
      <p:sp>
        <p:nvSpPr>
          <p:cNvPr id="18" name="Freeform 6">
            <a:extLst>
              <a:ext uri="{FF2B5EF4-FFF2-40B4-BE49-F238E27FC236}">
                <a16:creationId xmlns:a16="http://schemas.microsoft.com/office/drawing/2014/main" id="{2574432D-0DE6-445C-FA31-6E41561873C7}"/>
              </a:ext>
            </a:extLst>
          </p:cNvPr>
          <p:cNvSpPr/>
          <p:nvPr/>
        </p:nvSpPr>
        <p:spPr>
          <a:xfrm>
            <a:off x="8729578" y="421299"/>
            <a:ext cx="239354" cy="369658"/>
          </a:xfrm>
          <a:custGeom>
            <a:avLst/>
            <a:gdLst/>
            <a:ahLst/>
            <a:cxnLst/>
            <a:rect l="l" t="t" r="r" b="b"/>
            <a:pathLst>
              <a:path w="478707" h="739316">
                <a:moveTo>
                  <a:pt x="0" y="0"/>
                </a:moveTo>
                <a:lnTo>
                  <a:pt x="478707" y="0"/>
                </a:lnTo>
                <a:lnTo>
                  <a:pt x="478707" y="739316"/>
                </a:lnTo>
                <a:lnTo>
                  <a:pt x="0" y="7393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pic>
        <p:nvPicPr>
          <p:cNvPr id="19" name="Google Shape;248;p31" title="Serve.png">
            <a:extLst>
              <a:ext uri="{FF2B5EF4-FFF2-40B4-BE49-F238E27FC236}">
                <a16:creationId xmlns:a16="http://schemas.microsoft.com/office/drawing/2014/main" id="{F28716D4-CD31-1695-2B82-014E07DA547A}"/>
              </a:ext>
            </a:extLst>
          </p:cNvPr>
          <p:cNvPicPr preferRelativeResize="0"/>
          <p:nvPr/>
        </p:nvPicPr>
        <p:blipFill>
          <a:blip r:embed="rId5">
            <a:alphaModFix/>
          </a:blip>
          <a:stretch>
            <a:fillRect/>
          </a:stretch>
        </p:blipFill>
        <p:spPr>
          <a:xfrm>
            <a:off x="6799548" y="2842309"/>
            <a:ext cx="826769" cy="228600"/>
          </a:xfrm>
          <a:prstGeom prst="rect">
            <a:avLst/>
          </a:prstGeom>
          <a:noFill/>
          <a:ln>
            <a:noFill/>
          </a:ln>
        </p:spPr>
      </p:pic>
      <p:sp>
        <p:nvSpPr>
          <p:cNvPr id="20" name="TextBox 19">
            <a:extLst>
              <a:ext uri="{FF2B5EF4-FFF2-40B4-BE49-F238E27FC236}">
                <a16:creationId xmlns:a16="http://schemas.microsoft.com/office/drawing/2014/main" id="{F39BFE8B-5E25-2D5C-23A7-A8B8B8318FD1}"/>
              </a:ext>
            </a:extLst>
          </p:cNvPr>
          <p:cNvSpPr txBox="1"/>
          <p:nvPr/>
        </p:nvSpPr>
        <p:spPr>
          <a:xfrm>
            <a:off x="6989223" y="283217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pic>
        <p:nvPicPr>
          <p:cNvPr id="21" name="Picture 20">
            <a:extLst>
              <a:ext uri="{FF2B5EF4-FFF2-40B4-BE49-F238E27FC236}">
                <a16:creationId xmlns:a16="http://schemas.microsoft.com/office/drawing/2014/main" id="{1D69FDE1-CB2A-8A87-295B-AEACC16E41EE}"/>
              </a:ext>
            </a:extLst>
          </p:cNvPr>
          <p:cNvPicPr>
            <a:picLocks noChangeAspect="1"/>
          </p:cNvPicPr>
          <p:nvPr/>
        </p:nvPicPr>
        <p:blipFill>
          <a:blip r:embed="rId6"/>
          <a:stretch>
            <a:fillRect/>
          </a:stretch>
        </p:blipFill>
        <p:spPr>
          <a:xfrm>
            <a:off x="5045651" y="3311513"/>
            <a:ext cx="4030872" cy="1210342"/>
          </a:xfrm>
          <a:prstGeom prst="rect">
            <a:avLst/>
          </a:prstGeom>
        </p:spPr>
      </p:pic>
      <p:sp>
        <p:nvSpPr>
          <p:cNvPr id="22" name="Freeform 7">
            <a:extLst>
              <a:ext uri="{FF2B5EF4-FFF2-40B4-BE49-F238E27FC236}">
                <a16:creationId xmlns:a16="http://schemas.microsoft.com/office/drawing/2014/main" id="{7960E19B-E003-D308-D4FC-7CC1BE80DCE7}"/>
              </a:ext>
            </a:extLst>
          </p:cNvPr>
          <p:cNvSpPr/>
          <p:nvPr/>
        </p:nvSpPr>
        <p:spPr>
          <a:xfrm>
            <a:off x="8659453" y="2863887"/>
            <a:ext cx="309479" cy="380897"/>
          </a:xfrm>
          <a:custGeom>
            <a:avLst/>
            <a:gdLst/>
            <a:ahLst/>
            <a:cxnLst/>
            <a:rect l="l" t="t" r="r" b="b"/>
            <a:pathLst>
              <a:path w="618957" h="761794">
                <a:moveTo>
                  <a:pt x="0" y="0"/>
                </a:moveTo>
                <a:lnTo>
                  <a:pt x="618957" y="0"/>
                </a:lnTo>
                <a:lnTo>
                  <a:pt x="618957" y="761794"/>
                </a:lnTo>
                <a:lnTo>
                  <a:pt x="0" y="7617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700"/>
          </a:p>
        </p:txBody>
      </p:sp>
      <p:sp>
        <p:nvSpPr>
          <p:cNvPr id="2" name="TextBox 1">
            <a:extLst>
              <a:ext uri="{FF2B5EF4-FFF2-40B4-BE49-F238E27FC236}">
                <a16:creationId xmlns:a16="http://schemas.microsoft.com/office/drawing/2014/main" id="{8B454F7A-D97E-7878-104E-EBD9279C8B2D}"/>
              </a:ext>
            </a:extLst>
          </p:cNvPr>
          <p:cNvSpPr txBox="1"/>
          <p:nvPr/>
        </p:nvSpPr>
        <p:spPr>
          <a:xfrm>
            <a:off x="5659100" y="2624580"/>
            <a:ext cx="2803973" cy="230832"/>
          </a:xfrm>
          <a:prstGeom prst="rect">
            <a:avLst/>
          </a:prstGeom>
          <a:noFill/>
        </p:spPr>
        <p:txBody>
          <a:bodyPr wrap="none" rtlCol="0">
            <a:spAutoFit/>
          </a:bodyPr>
          <a:lstStyle/>
          <a:p>
            <a:r>
              <a:rPr lang="en-US" sz="900" dirty="0">
                <a:solidFill>
                  <a:schemeClr val="bg1"/>
                </a:solidFill>
                <a:latin typeface="Courier New" panose="02070309020205020404" pitchFamily="49" charset="0"/>
                <a:cs typeface="Courier New" panose="02070309020205020404" pitchFamily="49" charset="0"/>
              </a:rPr>
              <a:t>Let’s see how it works with </a:t>
            </a:r>
            <a:r>
              <a:rPr lang="en-US" sz="900" b="1" dirty="0">
                <a:solidFill>
                  <a:schemeClr val="accent1"/>
                </a:solidFill>
                <a:latin typeface="Courier New" panose="02070309020205020404" pitchFamily="49" charset="0"/>
                <a:cs typeface="Courier New" panose="02070309020205020404" pitchFamily="49" charset="0"/>
              </a:rPr>
              <a:t>Ray Train </a:t>
            </a:r>
            <a:endParaRPr lang="en-US" sz="900" dirty="0">
              <a:solidFill>
                <a:schemeClr val="bg1"/>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76B9B976-F50E-0583-492A-E43559CA90A9}"/>
              </a:ext>
            </a:extLst>
          </p:cNvPr>
          <p:cNvPicPr>
            <a:picLocks noChangeAspect="1"/>
          </p:cNvPicPr>
          <p:nvPr/>
        </p:nvPicPr>
        <p:blipFill>
          <a:blip r:embed="rId9"/>
          <a:stretch>
            <a:fillRect/>
          </a:stretch>
        </p:blipFill>
        <p:spPr>
          <a:xfrm>
            <a:off x="5053650" y="894247"/>
            <a:ext cx="4022873" cy="1493748"/>
          </a:xfrm>
          <a:prstGeom prst="rect">
            <a:avLst/>
          </a:prstGeom>
        </p:spPr>
      </p:pic>
      <p:sp>
        <p:nvSpPr>
          <p:cNvPr id="4" name="TextBox 3">
            <a:extLst>
              <a:ext uri="{FF2B5EF4-FFF2-40B4-BE49-F238E27FC236}">
                <a16:creationId xmlns:a16="http://schemas.microsoft.com/office/drawing/2014/main" id="{BDF0F62F-A6AC-9E30-A9C3-2D77C365A8BE}"/>
              </a:ext>
            </a:extLst>
          </p:cNvPr>
          <p:cNvSpPr txBox="1"/>
          <p:nvPr/>
        </p:nvSpPr>
        <p:spPr>
          <a:xfrm>
            <a:off x="601134" y="2570564"/>
            <a:ext cx="2540000" cy="523220"/>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But what is happening </a:t>
            </a:r>
            <a:r>
              <a:rPr lang="en-US" b="1" dirty="0">
                <a:solidFill>
                  <a:schemeClr val="accent1"/>
                </a:solidFill>
                <a:latin typeface="Courier New" panose="02070309020205020404" pitchFamily="49" charset="0"/>
                <a:cs typeface="Courier New" panose="02070309020205020404" pitchFamily="49" charset="0"/>
              </a:rPr>
              <a:t>under the hood ?</a:t>
            </a:r>
            <a:r>
              <a:rPr lang="en-US"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14098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C9057-B7F8-EAFF-EF08-D406BB47E5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CAD016-F543-7B83-094A-5D14030AC6E7}"/>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5AD71A88-7AF4-825E-A307-DBDAA9E81347}"/>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pic>
        <p:nvPicPr>
          <p:cNvPr id="27" name="Picture 26">
            <a:extLst>
              <a:ext uri="{FF2B5EF4-FFF2-40B4-BE49-F238E27FC236}">
                <a16:creationId xmlns:a16="http://schemas.microsoft.com/office/drawing/2014/main" id="{AD436C12-9B79-A74B-8BE6-2F50EC2E05A1}"/>
              </a:ext>
            </a:extLst>
          </p:cNvPr>
          <p:cNvPicPr>
            <a:picLocks noChangeAspect="1"/>
          </p:cNvPicPr>
          <p:nvPr/>
        </p:nvPicPr>
        <p:blipFill>
          <a:blip r:embed="rId3"/>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3942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164CB-E4D0-8948-1B8F-F572388BD3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291EF5-8E33-8050-4C24-BA440D57143C}"/>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1E8AD3A2-CA8D-52F9-2B66-A1B80C0A50BB}"/>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ADBFF62E-4FDB-27B3-DEFC-E355158425FD}"/>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B9984DEF-7ED9-203C-B2C7-644DEF61F6F8}"/>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sp>
        <p:nvSpPr>
          <p:cNvPr id="9" name="Freeform 7">
            <a:extLst>
              <a:ext uri="{FF2B5EF4-FFF2-40B4-BE49-F238E27FC236}">
                <a16:creationId xmlns:a16="http://schemas.microsoft.com/office/drawing/2014/main" id="{8E6DCF9E-6457-588C-8FEF-DB48278F3CA5}"/>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B909ECBA-A6EE-1EDC-D212-3AB346C0717A}"/>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7AC4964F-79FE-6A50-B7DB-5F5FAB90B404}"/>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B31D221D-C32E-0246-440C-53DA37F0ECB7}"/>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27" name="Picture 26">
            <a:extLst>
              <a:ext uri="{FF2B5EF4-FFF2-40B4-BE49-F238E27FC236}">
                <a16:creationId xmlns:a16="http://schemas.microsoft.com/office/drawing/2014/main" id="{FD547743-C99A-B38C-68EF-2EB9B6BA05CC}"/>
              </a:ext>
            </a:extLst>
          </p:cNvPr>
          <p:cNvPicPr>
            <a:picLocks noChangeAspect="1"/>
          </p:cNvPicPr>
          <p:nvPr/>
        </p:nvPicPr>
        <p:blipFill>
          <a:blip r:embed="rId3"/>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4" name="Picture 3">
            <a:extLst>
              <a:ext uri="{FF2B5EF4-FFF2-40B4-BE49-F238E27FC236}">
                <a16:creationId xmlns:a16="http://schemas.microsoft.com/office/drawing/2014/main" id="{AB7BFC91-0E70-5164-57AA-923C7C9CCEC4}"/>
              </a:ext>
            </a:extLst>
          </p:cNvPr>
          <p:cNvPicPr>
            <a:picLocks noChangeAspect="1"/>
          </p:cNvPicPr>
          <p:nvPr/>
        </p:nvPicPr>
        <p:blipFill>
          <a:blip r:embed="rId4"/>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7" name="Picture 6">
            <a:extLst>
              <a:ext uri="{FF2B5EF4-FFF2-40B4-BE49-F238E27FC236}">
                <a16:creationId xmlns:a16="http://schemas.microsoft.com/office/drawing/2014/main" id="{2DE7C610-7246-B2A1-4B3A-F80E6BBBBF36}"/>
              </a:ext>
            </a:extLst>
          </p:cNvPr>
          <p:cNvPicPr>
            <a:picLocks noChangeAspect="1"/>
          </p:cNvPicPr>
          <p:nvPr/>
        </p:nvPicPr>
        <p:blipFill>
          <a:blip r:embed="rId5"/>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8" name="Picture 7">
            <a:extLst>
              <a:ext uri="{FF2B5EF4-FFF2-40B4-BE49-F238E27FC236}">
                <a16:creationId xmlns:a16="http://schemas.microsoft.com/office/drawing/2014/main" id="{3AC4FABF-7C43-7E42-FB3D-2A0DC860005E}"/>
              </a:ext>
            </a:extLst>
          </p:cNvPr>
          <p:cNvPicPr>
            <a:picLocks noChangeAspect="1"/>
          </p:cNvPicPr>
          <p:nvPr/>
        </p:nvPicPr>
        <p:blipFill>
          <a:blip r:embed="rId6"/>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45981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92302-E660-B2D9-0B36-48701BA304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61094F-FBDF-D46D-345A-5AFF86DF0151}"/>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C9C122C8-DA25-9ED1-A809-013FD20FA9A5}"/>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D25ED249-5B7E-22B4-E66B-03B1662A548B}"/>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430D87B3-4A8D-C1F4-8C67-45B4978888E3}"/>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sp>
        <p:nvSpPr>
          <p:cNvPr id="9" name="Freeform 7">
            <a:extLst>
              <a:ext uri="{FF2B5EF4-FFF2-40B4-BE49-F238E27FC236}">
                <a16:creationId xmlns:a16="http://schemas.microsoft.com/office/drawing/2014/main" id="{6DBD6143-4F32-44FE-97FF-A128E18E5147}"/>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D9D85778-BD7C-3B25-1BC8-C9E2AD062534}"/>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F04335D0-EB79-EBAF-276E-8DE56BC43653}"/>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D5B4E990-EA94-7B89-0B26-AF182F80C033}"/>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sp>
        <p:nvSpPr>
          <p:cNvPr id="15" name="Rectangle 14">
            <a:extLst>
              <a:ext uri="{FF2B5EF4-FFF2-40B4-BE49-F238E27FC236}">
                <a16:creationId xmlns:a16="http://schemas.microsoft.com/office/drawing/2014/main" id="{AC840C02-75AD-0DC7-F043-EDFC97050CA7}"/>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AC869C63-6967-EF8C-4F9C-17BFD7AAFD48}"/>
              </a:ext>
            </a:extLst>
          </p:cNvPr>
          <p:cNvPicPr preferRelativeResize="0"/>
          <p:nvPr/>
        </p:nvPicPr>
        <p:blipFill>
          <a:blip r:embed="rId3">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B31C4CB7-2A7D-4AC6-8B45-A88981ADA762}"/>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pic>
        <p:nvPicPr>
          <p:cNvPr id="27" name="Picture 26">
            <a:extLst>
              <a:ext uri="{FF2B5EF4-FFF2-40B4-BE49-F238E27FC236}">
                <a16:creationId xmlns:a16="http://schemas.microsoft.com/office/drawing/2014/main" id="{7CD51ED9-81DA-8B03-ED70-9F5B30BAF00F}"/>
              </a:ext>
            </a:extLst>
          </p:cNvPr>
          <p:cNvPicPr>
            <a:picLocks noChangeAspect="1"/>
          </p:cNvPicPr>
          <p:nvPr/>
        </p:nvPicPr>
        <p:blipFill>
          <a:blip r:embed="rId4"/>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4" name="Picture 3">
            <a:extLst>
              <a:ext uri="{FF2B5EF4-FFF2-40B4-BE49-F238E27FC236}">
                <a16:creationId xmlns:a16="http://schemas.microsoft.com/office/drawing/2014/main" id="{188A02E9-8F02-9F37-70C6-53F1698B408C}"/>
              </a:ext>
            </a:extLst>
          </p:cNvPr>
          <p:cNvPicPr>
            <a:picLocks noChangeAspect="1"/>
          </p:cNvPicPr>
          <p:nvPr/>
        </p:nvPicPr>
        <p:blipFill>
          <a:blip r:embed="rId5"/>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7" name="Picture 6">
            <a:extLst>
              <a:ext uri="{FF2B5EF4-FFF2-40B4-BE49-F238E27FC236}">
                <a16:creationId xmlns:a16="http://schemas.microsoft.com/office/drawing/2014/main" id="{B3280BEA-046D-9D94-ED0F-54E768FA3B96}"/>
              </a:ext>
            </a:extLst>
          </p:cNvPr>
          <p:cNvPicPr>
            <a:picLocks noChangeAspect="1"/>
          </p:cNvPicPr>
          <p:nvPr/>
        </p:nvPicPr>
        <p:blipFill>
          <a:blip r:embed="rId6"/>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8" name="Picture 7">
            <a:extLst>
              <a:ext uri="{FF2B5EF4-FFF2-40B4-BE49-F238E27FC236}">
                <a16:creationId xmlns:a16="http://schemas.microsoft.com/office/drawing/2014/main" id="{BA5F9879-828D-23DB-13D3-FE40897FBAC5}"/>
              </a:ext>
            </a:extLst>
          </p:cNvPr>
          <p:cNvPicPr>
            <a:picLocks noChangeAspect="1"/>
          </p:cNvPicPr>
          <p:nvPr/>
        </p:nvPicPr>
        <p:blipFill>
          <a:blip r:embed="rId7"/>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84479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9CA2F-4D62-62C1-625B-433C7F1F63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B45131-0E84-DF6F-B961-EA52647BDEB0}"/>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5D51C5EE-4D0B-16B6-55E7-755629BBD8EF}"/>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E397BC18-7181-0055-3783-03137F87C150}"/>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28B14CDC-E119-9136-CFA5-78BAE0DCDD9C}"/>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sp>
        <p:nvSpPr>
          <p:cNvPr id="9" name="Freeform 7">
            <a:extLst>
              <a:ext uri="{FF2B5EF4-FFF2-40B4-BE49-F238E27FC236}">
                <a16:creationId xmlns:a16="http://schemas.microsoft.com/office/drawing/2014/main" id="{38FB988B-C8C5-C2CE-5EBF-D191BD809087}"/>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E9837374-F55A-07D7-59F3-53E2F7B9AC3A}"/>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C798DF6B-52B3-9B5F-1045-0573EE8F6EB0}"/>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C9FBB774-893A-6ADE-6498-989C15877D82}"/>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sp>
        <p:nvSpPr>
          <p:cNvPr id="15" name="Rectangle 14">
            <a:extLst>
              <a:ext uri="{FF2B5EF4-FFF2-40B4-BE49-F238E27FC236}">
                <a16:creationId xmlns:a16="http://schemas.microsoft.com/office/drawing/2014/main" id="{838B4973-3253-3CCF-92D1-3D7E744172FF}"/>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E020825A-D4A3-24F7-2B71-DC6581638466}"/>
              </a:ext>
            </a:extLst>
          </p:cNvPr>
          <p:cNvPicPr preferRelativeResize="0"/>
          <p:nvPr/>
        </p:nvPicPr>
        <p:blipFill>
          <a:blip r:embed="rId3">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E647EE9C-A838-C4D4-EDA9-97AA1C2A2E1F}"/>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9" name="TextBox 35">
            <a:extLst>
              <a:ext uri="{FF2B5EF4-FFF2-40B4-BE49-F238E27FC236}">
                <a16:creationId xmlns:a16="http://schemas.microsoft.com/office/drawing/2014/main" id="{8F65197D-937B-43DA-0196-5FFD4FCDF943}"/>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rgbClr val="FFC000"/>
                </a:solidFill>
                <a:latin typeface="Courier New" panose="02070309020205020404" pitchFamily="49" charset="0"/>
                <a:ea typeface="Fira Code Bold"/>
                <a:cs typeface="Courier New" panose="02070309020205020404" pitchFamily="49" charset="0"/>
                <a:sym typeface="Fira Code Bold"/>
              </a:rPr>
              <a:t>TorchTrainer</a:t>
            </a:r>
          </a:p>
        </p:txBody>
      </p:sp>
      <p:pic>
        <p:nvPicPr>
          <p:cNvPr id="27" name="Picture 26">
            <a:extLst>
              <a:ext uri="{FF2B5EF4-FFF2-40B4-BE49-F238E27FC236}">
                <a16:creationId xmlns:a16="http://schemas.microsoft.com/office/drawing/2014/main" id="{26E6C59B-D89D-B774-842E-0A2755C44FA7}"/>
              </a:ext>
            </a:extLst>
          </p:cNvPr>
          <p:cNvPicPr>
            <a:picLocks noChangeAspect="1"/>
          </p:cNvPicPr>
          <p:nvPr/>
        </p:nvPicPr>
        <p:blipFill>
          <a:blip r:embed="rId4"/>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4" name="Picture 3">
            <a:extLst>
              <a:ext uri="{FF2B5EF4-FFF2-40B4-BE49-F238E27FC236}">
                <a16:creationId xmlns:a16="http://schemas.microsoft.com/office/drawing/2014/main" id="{103AA44E-EAF7-6C8E-32B2-88E8664CE25C}"/>
              </a:ext>
            </a:extLst>
          </p:cNvPr>
          <p:cNvPicPr>
            <a:picLocks noChangeAspect="1"/>
          </p:cNvPicPr>
          <p:nvPr/>
        </p:nvPicPr>
        <p:blipFill>
          <a:blip r:embed="rId5"/>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7" name="Picture 6">
            <a:extLst>
              <a:ext uri="{FF2B5EF4-FFF2-40B4-BE49-F238E27FC236}">
                <a16:creationId xmlns:a16="http://schemas.microsoft.com/office/drawing/2014/main" id="{E282ADA1-43EF-3829-5B51-718D969533D7}"/>
              </a:ext>
            </a:extLst>
          </p:cNvPr>
          <p:cNvPicPr>
            <a:picLocks noChangeAspect="1"/>
          </p:cNvPicPr>
          <p:nvPr/>
        </p:nvPicPr>
        <p:blipFill>
          <a:blip r:embed="rId6"/>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8" name="Picture 7">
            <a:extLst>
              <a:ext uri="{FF2B5EF4-FFF2-40B4-BE49-F238E27FC236}">
                <a16:creationId xmlns:a16="http://schemas.microsoft.com/office/drawing/2014/main" id="{AD4D5AC8-0967-D3C7-E375-13AF2A3A1EF0}"/>
              </a:ext>
            </a:extLst>
          </p:cNvPr>
          <p:cNvPicPr>
            <a:picLocks noChangeAspect="1"/>
          </p:cNvPicPr>
          <p:nvPr/>
        </p:nvPicPr>
        <p:blipFill>
          <a:blip r:embed="rId7"/>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96459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968F1-CDB5-71A6-6A1E-1585F7D614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E469AD-2810-8D35-18E6-E30EA53C21D0}"/>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47A80BC0-B3FE-AA5F-7F07-CA87CA9F4822}"/>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6F503420-DF61-7902-723B-D2D49CFCEB37}"/>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EF1C2846-953E-2144-FB6B-C9598122E0B9}"/>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pic>
        <p:nvPicPr>
          <p:cNvPr id="8" name="Picture 7">
            <a:extLst>
              <a:ext uri="{FF2B5EF4-FFF2-40B4-BE49-F238E27FC236}">
                <a16:creationId xmlns:a16="http://schemas.microsoft.com/office/drawing/2014/main" id="{8459F927-8181-5015-20EC-C318AE5DB074}"/>
              </a:ext>
            </a:extLst>
          </p:cNvPr>
          <p:cNvPicPr>
            <a:picLocks noChangeAspect="1"/>
          </p:cNvPicPr>
          <p:nvPr/>
        </p:nvPicPr>
        <p:blipFill>
          <a:blip r:embed="rId3"/>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9" name="Freeform 7">
            <a:extLst>
              <a:ext uri="{FF2B5EF4-FFF2-40B4-BE49-F238E27FC236}">
                <a16:creationId xmlns:a16="http://schemas.microsoft.com/office/drawing/2014/main" id="{F767A1B1-B56B-9C45-589F-F7C94328626D}"/>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F0C1D12F-BAD3-64C8-021F-71B373712976}"/>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DC5779AA-89E0-6B80-A50D-BA4365205542}"/>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B524B88D-4384-44E5-CDD6-0103891BC72A}"/>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13" name="Picture 12">
            <a:extLst>
              <a:ext uri="{FF2B5EF4-FFF2-40B4-BE49-F238E27FC236}">
                <a16:creationId xmlns:a16="http://schemas.microsoft.com/office/drawing/2014/main" id="{92BBBBBC-985E-0939-AB38-A89EF5B3C7FE}"/>
              </a:ext>
            </a:extLst>
          </p:cNvPr>
          <p:cNvPicPr>
            <a:picLocks noChangeAspect="1"/>
          </p:cNvPicPr>
          <p:nvPr/>
        </p:nvPicPr>
        <p:blipFill>
          <a:blip r:embed="rId4"/>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5BF3D7C3-4830-A3D6-DC53-EAF9DC6DAB67}"/>
              </a:ext>
            </a:extLst>
          </p:cNvPr>
          <p:cNvPicPr>
            <a:picLocks noChangeAspect="1"/>
          </p:cNvPicPr>
          <p:nvPr/>
        </p:nvPicPr>
        <p:blipFill>
          <a:blip r:embed="rId5"/>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15" name="Rectangle 14">
            <a:extLst>
              <a:ext uri="{FF2B5EF4-FFF2-40B4-BE49-F238E27FC236}">
                <a16:creationId xmlns:a16="http://schemas.microsoft.com/office/drawing/2014/main" id="{65D8C0FA-9C56-C3DC-1FC0-93B334627C85}"/>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3ED9572D-5A98-2964-99FF-650A6338E48F}"/>
              </a:ext>
            </a:extLst>
          </p:cNvPr>
          <p:cNvPicPr preferRelativeResize="0"/>
          <p:nvPr/>
        </p:nvPicPr>
        <p:blipFill>
          <a:blip r:embed="rId6">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8FD1FC87-6B95-044E-0B9A-AB08DA6F481D}"/>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9" name="TextBox 35">
            <a:extLst>
              <a:ext uri="{FF2B5EF4-FFF2-40B4-BE49-F238E27FC236}">
                <a16:creationId xmlns:a16="http://schemas.microsoft.com/office/drawing/2014/main" id="{29426FBA-47B2-AF26-FBD6-F80BF264F66B}"/>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p>
        </p:txBody>
      </p:sp>
      <p:sp>
        <p:nvSpPr>
          <p:cNvPr id="20" name="TextBox 36">
            <a:extLst>
              <a:ext uri="{FF2B5EF4-FFF2-40B4-BE49-F238E27FC236}">
                <a16:creationId xmlns:a16="http://schemas.microsoft.com/office/drawing/2014/main" id="{6ECFA9E1-F1E2-928D-29F9-3088927D6117}"/>
              </a:ext>
            </a:extLst>
          </p:cNvPr>
          <p:cNvSpPr txBox="1"/>
          <p:nvPr/>
        </p:nvSpPr>
        <p:spPr>
          <a:xfrm>
            <a:off x="1576318" y="2459673"/>
            <a:ext cx="436728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from </a:t>
            </a:r>
            <a:r>
              <a:rPr lang="en-US" sz="800" dirty="0" err="1">
                <a:solidFill>
                  <a:schemeClr val="bg1"/>
                </a:solidFill>
                <a:latin typeface="Courier New" panose="02070309020205020404" pitchFamily="49" charset="0"/>
                <a:ea typeface="Fira Code"/>
                <a:cs typeface="Courier New" panose="02070309020205020404" pitchFamily="49" charset="0"/>
                <a:sym typeface="Fira Code"/>
              </a:rPr>
              <a:t>ray.train</a:t>
            </a:r>
            <a:r>
              <a:rPr lang="en-US" sz="800" dirty="0">
                <a:solidFill>
                  <a:schemeClr val="bg1"/>
                </a:solidFill>
                <a:latin typeface="Courier New" panose="02070309020205020404" pitchFamily="49" charset="0"/>
                <a:ea typeface="Fira Code"/>
                <a:cs typeface="Courier New" panose="02070309020205020404" pitchFamily="49" charset="0"/>
                <a:sym typeface="Fira Code"/>
              </a:rPr>
              <a:t> import </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ScalingConfig</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RunConfig</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CheckpointConfig</a:t>
            </a:r>
            <a:endParaRPr lang="en-US" sz="800" b="1" dirty="0">
              <a:solidFill>
                <a:srgbClr val="7ED957"/>
              </a:solidFill>
              <a:latin typeface="Courier New" panose="02070309020205020404" pitchFamily="49" charset="0"/>
              <a:ea typeface="Fira Code Bold"/>
              <a:cs typeface="Courier New" panose="02070309020205020404" pitchFamily="49" charset="0"/>
              <a:sym typeface="Fira Code Bold"/>
            </a:endParaRPr>
          </a:p>
        </p:txBody>
      </p:sp>
      <p:pic>
        <p:nvPicPr>
          <p:cNvPr id="27" name="Picture 26">
            <a:extLst>
              <a:ext uri="{FF2B5EF4-FFF2-40B4-BE49-F238E27FC236}">
                <a16:creationId xmlns:a16="http://schemas.microsoft.com/office/drawing/2014/main" id="{A4AC5527-422E-52F5-E19C-5ED7BFE45028}"/>
              </a:ext>
            </a:extLst>
          </p:cNvPr>
          <p:cNvPicPr>
            <a:picLocks noChangeAspect="1"/>
          </p:cNvPicPr>
          <p:nvPr/>
        </p:nvPicPr>
        <p:blipFill>
          <a:blip r:embed="rId7"/>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10576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25E264-78AE-2190-D02F-240CBD6B6207}"/>
              </a:ext>
            </a:extLst>
          </p:cNvPr>
          <p:cNvSpPr txBox="1"/>
          <p:nvPr/>
        </p:nvSpPr>
        <p:spPr>
          <a:xfrm>
            <a:off x="488101" y="1683144"/>
            <a:ext cx="1580882" cy="30777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Micro-batch 1</a:t>
            </a:r>
          </a:p>
        </p:txBody>
      </p:sp>
      <p:sp>
        <p:nvSpPr>
          <p:cNvPr id="4" name="TextBox 3">
            <a:extLst>
              <a:ext uri="{FF2B5EF4-FFF2-40B4-BE49-F238E27FC236}">
                <a16:creationId xmlns:a16="http://schemas.microsoft.com/office/drawing/2014/main" id="{40B75B93-97C6-758F-B087-4546BCA0F0BC}"/>
              </a:ext>
            </a:extLst>
          </p:cNvPr>
          <p:cNvSpPr txBox="1"/>
          <p:nvPr/>
        </p:nvSpPr>
        <p:spPr>
          <a:xfrm>
            <a:off x="488101" y="2127447"/>
            <a:ext cx="1580882" cy="30777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Micro-batch 2</a:t>
            </a:r>
          </a:p>
        </p:txBody>
      </p:sp>
      <p:sp>
        <p:nvSpPr>
          <p:cNvPr id="5" name="TextBox 4">
            <a:extLst>
              <a:ext uri="{FF2B5EF4-FFF2-40B4-BE49-F238E27FC236}">
                <a16:creationId xmlns:a16="http://schemas.microsoft.com/office/drawing/2014/main" id="{AAD7E004-56D5-CE8D-6145-BABE0BD346B6}"/>
              </a:ext>
            </a:extLst>
          </p:cNvPr>
          <p:cNvSpPr txBox="1"/>
          <p:nvPr/>
        </p:nvSpPr>
        <p:spPr>
          <a:xfrm>
            <a:off x="488101" y="2571750"/>
            <a:ext cx="1580882" cy="30777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Micro-batch 3</a:t>
            </a:r>
          </a:p>
        </p:txBody>
      </p:sp>
      <p:pic>
        <p:nvPicPr>
          <p:cNvPr id="1026" name="Picture 2">
            <a:extLst>
              <a:ext uri="{FF2B5EF4-FFF2-40B4-BE49-F238E27FC236}">
                <a16:creationId xmlns:a16="http://schemas.microsoft.com/office/drawing/2014/main" id="{DB5E9DA1-B597-3C07-CF97-008BA0C79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748" y="671638"/>
            <a:ext cx="5766530" cy="405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667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789D1-FEEE-0F1D-A98E-0A2BDFE255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4E9436-14EC-C0E9-9076-5929A1EFE354}"/>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6597DB18-A78E-A255-B1D5-F9F0242E7444}"/>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4B5977E1-D15C-BBF5-29A1-3D8CBB21220F}"/>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C1576FF5-469B-F663-ADAA-26476A71D17B}"/>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pic>
        <p:nvPicPr>
          <p:cNvPr id="8" name="Picture 7">
            <a:extLst>
              <a:ext uri="{FF2B5EF4-FFF2-40B4-BE49-F238E27FC236}">
                <a16:creationId xmlns:a16="http://schemas.microsoft.com/office/drawing/2014/main" id="{37CE53A5-E1AF-8291-D3D9-608E7FD0AAE9}"/>
              </a:ext>
            </a:extLst>
          </p:cNvPr>
          <p:cNvPicPr>
            <a:picLocks noChangeAspect="1"/>
          </p:cNvPicPr>
          <p:nvPr/>
        </p:nvPicPr>
        <p:blipFill>
          <a:blip r:embed="rId3"/>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9" name="Freeform 7">
            <a:extLst>
              <a:ext uri="{FF2B5EF4-FFF2-40B4-BE49-F238E27FC236}">
                <a16:creationId xmlns:a16="http://schemas.microsoft.com/office/drawing/2014/main" id="{58296325-B4BC-874A-3C5E-00B638C9E6BE}"/>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005C130A-F28D-771C-BE2D-90B10048DDD3}"/>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A192AE8D-8D4D-B694-8C3F-B4AB6D8CAB35}"/>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7C2F080C-5564-481B-FB14-C9DE0580FCC8}"/>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13" name="Picture 12">
            <a:extLst>
              <a:ext uri="{FF2B5EF4-FFF2-40B4-BE49-F238E27FC236}">
                <a16:creationId xmlns:a16="http://schemas.microsoft.com/office/drawing/2014/main" id="{66A00DD3-9774-5D28-ED72-D4BAECE1507B}"/>
              </a:ext>
            </a:extLst>
          </p:cNvPr>
          <p:cNvPicPr>
            <a:picLocks noChangeAspect="1"/>
          </p:cNvPicPr>
          <p:nvPr/>
        </p:nvPicPr>
        <p:blipFill>
          <a:blip r:embed="rId4"/>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AC392FB8-AE24-D0E5-DCEF-704CA2697899}"/>
              </a:ext>
            </a:extLst>
          </p:cNvPr>
          <p:cNvPicPr>
            <a:picLocks noChangeAspect="1"/>
          </p:cNvPicPr>
          <p:nvPr/>
        </p:nvPicPr>
        <p:blipFill>
          <a:blip r:embed="rId5"/>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15" name="Rectangle 14">
            <a:extLst>
              <a:ext uri="{FF2B5EF4-FFF2-40B4-BE49-F238E27FC236}">
                <a16:creationId xmlns:a16="http://schemas.microsoft.com/office/drawing/2014/main" id="{FB2B3E82-AC46-66A6-0F17-37B984490902}"/>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83FFCB34-48B9-3E0D-5264-68784C243663}"/>
              </a:ext>
            </a:extLst>
          </p:cNvPr>
          <p:cNvPicPr preferRelativeResize="0"/>
          <p:nvPr/>
        </p:nvPicPr>
        <p:blipFill>
          <a:blip r:embed="rId6">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E3286B49-EDF4-1A6B-CEFE-997ECDB7FCA3}"/>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8" name="TextBox 14">
            <a:extLst>
              <a:ext uri="{FF2B5EF4-FFF2-40B4-BE49-F238E27FC236}">
                <a16:creationId xmlns:a16="http://schemas.microsoft.com/office/drawing/2014/main" id="{D03E316F-9965-22B7-CBA2-CFD582B20EDB}"/>
              </a:ext>
            </a:extLst>
          </p:cNvPr>
          <p:cNvSpPr txBox="1"/>
          <p:nvPr/>
        </p:nvSpPr>
        <p:spPr>
          <a:xfrm>
            <a:off x="1576318" y="2753986"/>
            <a:ext cx="4181015" cy="809837"/>
          </a:xfrm>
          <a:prstGeom prst="rect">
            <a:avLst/>
          </a:prstGeom>
        </p:spPr>
        <p:txBody>
          <a:bodyPr wrap="square" lIns="0" tIns="0" rIns="0" bIns="0" rtlCol="0" anchor="t">
            <a:spAutoFit/>
          </a:bodyPr>
          <a:lstStyle/>
          <a:p>
            <a:pPr>
              <a:lnSpc>
                <a:spcPts val="910"/>
              </a:lnSpc>
              <a:spcBef>
                <a:spcPct val="0"/>
              </a:spcBef>
            </a:pPr>
            <a:r>
              <a:rPr lang="en-US" sz="800" b="1" dirty="0">
                <a:solidFill>
                  <a:schemeClr val="bg1"/>
                </a:solidFill>
                <a:latin typeface="Courier New" panose="02070309020205020404" pitchFamily="49" charset="0"/>
                <a:ea typeface="Fira Code Bold"/>
                <a:cs typeface="Courier New" panose="02070309020205020404" pitchFamily="49" charset="0"/>
                <a:sym typeface="Fira Code Bold"/>
              </a:rPr>
              <a:t># Create TorchTrainer </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trainer = </a:t>
            </a:r>
            <a:r>
              <a:rPr lang="en-US" sz="800" b="1" dirty="0">
                <a:solidFill>
                  <a:schemeClr val="bg1"/>
                </a:solidFill>
                <a:latin typeface="Courier New" panose="02070309020205020404" pitchFamily="49" charset="0"/>
                <a:ea typeface="Fira Code Bold"/>
                <a:cs typeface="Courier New" panose="02070309020205020404" pitchFamily="49" charset="0"/>
                <a:sym typeface="Fira Code Bold"/>
              </a:rPr>
              <a:t>TorchTrainer</a:t>
            </a:r>
            <a:r>
              <a:rPr lang="en-US" sz="800" dirty="0">
                <a:solidFill>
                  <a:schemeClr val="bg1"/>
                </a:solidFill>
                <a:latin typeface="Courier New" panose="02070309020205020404" pitchFamily="49" charset="0"/>
                <a:ea typeface="Fira Code"/>
                <a:cs typeface="Courier New" panose="02070309020205020404" pitchFamily="49" charset="0"/>
                <a:sym typeface="Fira Code"/>
              </a:rPr>
              <a:t>(train_loop_per_worker = </a:t>
            </a:r>
            <a:r>
              <a:rPr lang="en-US" sz="800" b="1" dirty="0" err="1">
                <a:solidFill>
                  <a:srgbClr val="FFBD58"/>
                </a:solidFill>
                <a:latin typeface="Courier New" panose="02070309020205020404" pitchFamily="49" charset="0"/>
                <a:ea typeface="Fira Code Bold"/>
                <a:cs typeface="Courier New" panose="02070309020205020404" pitchFamily="49" charset="0"/>
                <a:sym typeface="Fira Code Bold"/>
              </a:rPr>
              <a:t>train_func_per_worker</a:t>
            </a:r>
            <a:r>
              <a:rPr lang="en-US" sz="800" dirty="0">
                <a:solidFill>
                  <a:schemeClr val="bg1"/>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                    train_loop_config = </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train_config</a:t>
            </a:r>
            <a:r>
              <a:rPr lang="en-US" sz="800" dirty="0">
                <a:solidFill>
                  <a:schemeClr val="bg1"/>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                    scaling_config = </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scaling_config</a:t>
            </a:r>
            <a:r>
              <a:rPr lang="en-US" sz="800" dirty="0">
                <a:solidFill>
                  <a:schemeClr val="bg1"/>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                    run_config = </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run_config</a:t>
            </a:r>
            <a:r>
              <a:rPr lang="en-US" sz="800" dirty="0">
                <a:solidFill>
                  <a:schemeClr val="bg1"/>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endParaRPr lang="en-US" sz="800" dirty="0">
              <a:solidFill>
                <a:schemeClr val="bg1"/>
              </a:solidFill>
              <a:latin typeface="Courier New" panose="02070309020205020404" pitchFamily="49" charset="0"/>
              <a:ea typeface="Fira Code"/>
              <a:cs typeface="Courier New" panose="02070309020205020404" pitchFamily="49" charset="0"/>
              <a:sym typeface="Fira Code"/>
            </a:endParaRPr>
          </a:p>
          <a:p>
            <a:pPr>
              <a:lnSpc>
                <a:spcPts val="910"/>
              </a:lnSpc>
              <a:spcBef>
                <a:spcPct val="0"/>
              </a:spcBef>
            </a:pPr>
            <a:endParaRPr lang="en-US" sz="800" b="1" dirty="0">
              <a:solidFill>
                <a:schemeClr val="bg1"/>
              </a:solidFill>
              <a:latin typeface="Courier New" panose="02070309020205020404" pitchFamily="49" charset="0"/>
              <a:ea typeface="Fira Code Bold"/>
              <a:cs typeface="Courier New" panose="02070309020205020404" pitchFamily="49" charset="0"/>
              <a:sym typeface="Fira Code Bold"/>
            </a:endParaRPr>
          </a:p>
        </p:txBody>
      </p:sp>
      <p:sp>
        <p:nvSpPr>
          <p:cNvPr id="19" name="TextBox 35">
            <a:extLst>
              <a:ext uri="{FF2B5EF4-FFF2-40B4-BE49-F238E27FC236}">
                <a16:creationId xmlns:a16="http://schemas.microsoft.com/office/drawing/2014/main" id="{DBE254AA-296D-C9D5-BC9F-EBC41C8DDBB9}"/>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p>
        </p:txBody>
      </p:sp>
      <p:sp>
        <p:nvSpPr>
          <p:cNvPr id="20" name="TextBox 36">
            <a:extLst>
              <a:ext uri="{FF2B5EF4-FFF2-40B4-BE49-F238E27FC236}">
                <a16:creationId xmlns:a16="http://schemas.microsoft.com/office/drawing/2014/main" id="{D9D01EC4-F431-B0F2-1F10-93D11C46C4C2}"/>
              </a:ext>
            </a:extLst>
          </p:cNvPr>
          <p:cNvSpPr txBox="1"/>
          <p:nvPr/>
        </p:nvSpPr>
        <p:spPr>
          <a:xfrm>
            <a:off x="1576318" y="2459673"/>
            <a:ext cx="436728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a:t>
            </a:r>
            <a:r>
              <a:rPr lang="en-US" sz="800" dirty="0" err="1">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ray.train</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import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CheckpointConfig</a:t>
            </a:r>
            <a:endPar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endParaRPr>
          </a:p>
        </p:txBody>
      </p:sp>
      <p:pic>
        <p:nvPicPr>
          <p:cNvPr id="27" name="Picture 26">
            <a:extLst>
              <a:ext uri="{FF2B5EF4-FFF2-40B4-BE49-F238E27FC236}">
                <a16:creationId xmlns:a16="http://schemas.microsoft.com/office/drawing/2014/main" id="{D0D7F1E0-071C-3F09-DECA-5B16A74D7C7B}"/>
              </a:ext>
            </a:extLst>
          </p:cNvPr>
          <p:cNvPicPr>
            <a:picLocks noChangeAspect="1"/>
          </p:cNvPicPr>
          <p:nvPr/>
        </p:nvPicPr>
        <p:blipFill>
          <a:blip r:embed="rId7"/>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1776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294C-FE2D-77BA-DE3B-08C2B4F52E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1EBA812-EAAF-D035-9D40-3ABD93378ED1}"/>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3B3AAF56-EEB7-94D1-BB02-E5A452FC3EFA}"/>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BA390ED4-7724-AF3D-DD4C-D66F3B24A7CB}"/>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D5D59EA9-97C6-5C4C-F6FC-C90DDBCAFD7D}"/>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pic>
        <p:nvPicPr>
          <p:cNvPr id="8" name="Picture 7">
            <a:extLst>
              <a:ext uri="{FF2B5EF4-FFF2-40B4-BE49-F238E27FC236}">
                <a16:creationId xmlns:a16="http://schemas.microsoft.com/office/drawing/2014/main" id="{563E93B4-9CCA-283E-4CF9-83AA672F5A78}"/>
              </a:ext>
            </a:extLst>
          </p:cNvPr>
          <p:cNvPicPr>
            <a:picLocks noChangeAspect="1"/>
          </p:cNvPicPr>
          <p:nvPr/>
        </p:nvPicPr>
        <p:blipFill>
          <a:blip r:embed="rId3"/>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9" name="Freeform 7">
            <a:extLst>
              <a:ext uri="{FF2B5EF4-FFF2-40B4-BE49-F238E27FC236}">
                <a16:creationId xmlns:a16="http://schemas.microsoft.com/office/drawing/2014/main" id="{33AF5A18-87A9-8BA9-7F4E-309201A18518}"/>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F0D9E4FE-D946-DD0E-A4D0-81FB5CD61AE2}"/>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235F66B1-6F62-6735-3FFE-3926E26605A4}"/>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06210FDF-3A2D-E728-B10B-E8DFAD3DC591}"/>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13" name="Picture 12">
            <a:extLst>
              <a:ext uri="{FF2B5EF4-FFF2-40B4-BE49-F238E27FC236}">
                <a16:creationId xmlns:a16="http://schemas.microsoft.com/office/drawing/2014/main" id="{E670785F-4706-B536-4057-2EFC45E09C13}"/>
              </a:ext>
            </a:extLst>
          </p:cNvPr>
          <p:cNvPicPr>
            <a:picLocks noChangeAspect="1"/>
          </p:cNvPicPr>
          <p:nvPr/>
        </p:nvPicPr>
        <p:blipFill>
          <a:blip r:embed="rId4"/>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C8418545-0193-A96A-749E-68A0A78FF4E2}"/>
              </a:ext>
            </a:extLst>
          </p:cNvPr>
          <p:cNvPicPr>
            <a:picLocks noChangeAspect="1"/>
          </p:cNvPicPr>
          <p:nvPr/>
        </p:nvPicPr>
        <p:blipFill>
          <a:blip r:embed="rId5"/>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15" name="Rectangle 14">
            <a:extLst>
              <a:ext uri="{FF2B5EF4-FFF2-40B4-BE49-F238E27FC236}">
                <a16:creationId xmlns:a16="http://schemas.microsoft.com/office/drawing/2014/main" id="{6224C5D3-68D5-A8C2-E6CC-B8B68032FDF0}"/>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68E5187E-AA85-A0A4-76AC-4F19A9208C50}"/>
              </a:ext>
            </a:extLst>
          </p:cNvPr>
          <p:cNvPicPr preferRelativeResize="0"/>
          <p:nvPr/>
        </p:nvPicPr>
        <p:blipFill>
          <a:blip r:embed="rId6">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5CABC806-E5AF-6B3F-3632-D433AB51E3F1}"/>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8" name="TextBox 14">
            <a:extLst>
              <a:ext uri="{FF2B5EF4-FFF2-40B4-BE49-F238E27FC236}">
                <a16:creationId xmlns:a16="http://schemas.microsoft.com/office/drawing/2014/main" id="{D2AF8996-09EA-6CA2-FF34-8CD14D6C4B5F}"/>
              </a:ext>
            </a:extLst>
          </p:cNvPr>
          <p:cNvSpPr txBox="1"/>
          <p:nvPr/>
        </p:nvSpPr>
        <p:spPr>
          <a:xfrm>
            <a:off x="1576318" y="2753986"/>
            <a:ext cx="4181015" cy="1038746"/>
          </a:xfrm>
          <a:prstGeom prst="rect">
            <a:avLst/>
          </a:prstGeom>
        </p:spPr>
        <p:txBody>
          <a:bodyPr wrap="square" lIns="0" tIns="0" rIns="0" bIns="0" rtlCol="0" anchor="t">
            <a:spAutoFit/>
          </a:bodyPr>
          <a:lstStyle/>
          <a:p>
            <a:pPr>
              <a:lnSpc>
                <a:spcPts val="910"/>
              </a:lnSpc>
              <a:spcBef>
                <a:spcPct val="0"/>
              </a:spcBef>
            </a:pP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Create TorchTrainer </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trainer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(train_loop_per_worker =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train_func_per_worker</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train_loop_config =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train_config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scaling_config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run_config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endParaRPr lang="en-US" sz="800" dirty="0">
              <a:solidFill>
                <a:schemeClr val="bg1"/>
              </a:solidFill>
              <a:latin typeface="Courier New" panose="02070309020205020404" pitchFamily="49" charset="0"/>
              <a:ea typeface="Fira Code"/>
              <a:cs typeface="Courier New" panose="02070309020205020404" pitchFamily="49" charset="0"/>
              <a:sym typeface="Fira Code"/>
            </a:endParaRPr>
          </a:p>
          <a:p>
            <a:pPr>
              <a:lnSpc>
                <a:spcPts val="910"/>
              </a:lnSpc>
              <a:spcBef>
                <a:spcPct val="0"/>
              </a:spcBef>
            </a:pPr>
            <a:r>
              <a:rPr lang="en-US" sz="800" b="1" dirty="0">
                <a:solidFill>
                  <a:schemeClr val="bg1"/>
                </a:solidFill>
                <a:latin typeface="Courier New" panose="02070309020205020404" pitchFamily="49" charset="0"/>
                <a:ea typeface="Fira Code Bold"/>
                <a:cs typeface="Courier New" panose="02070309020205020404" pitchFamily="49" charset="0"/>
                <a:sym typeface="Fira Code Bold"/>
              </a:rPr>
              <a:t># Start training</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result = </a:t>
            </a:r>
            <a:r>
              <a:rPr lang="en-US" sz="800" dirty="0" err="1">
                <a:solidFill>
                  <a:schemeClr val="bg1"/>
                </a:solidFill>
                <a:latin typeface="Courier New" panose="02070309020205020404" pitchFamily="49" charset="0"/>
                <a:ea typeface="Fira Code"/>
                <a:cs typeface="Courier New" panose="02070309020205020404" pitchFamily="49" charset="0"/>
                <a:sym typeface="Fira Code"/>
              </a:rPr>
              <a:t>trainer.</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fit</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a:t>
            </a:r>
          </a:p>
          <a:p>
            <a:pPr>
              <a:lnSpc>
                <a:spcPts val="910"/>
              </a:lnSpc>
              <a:spcBef>
                <a:spcPct val="0"/>
              </a:spcBef>
            </a:pPr>
            <a:endParaRPr lang="en-US" sz="800" b="1" dirty="0">
              <a:solidFill>
                <a:schemeClr val="bg1"/>
              </a:solidFill>
              <a:latin typeface="Courier New" panose="02070309020205020404" pitchFamily="49" charset="0"/>
              <a:ea typeface="Fira Code Bold"/>
              <a:cs typeface="Courier New" panose="02070309020205020404" pitchFamily="49" charset="0"/>
              <a:sym typeface="Fira Code Bold"/>
            </a:endParaRPr>
          </a:p>
        </p:txBody>
      </p:sp>
      <p:sp>
        <p:nvSpPr>
          <p:cNvPr id="19" name="TextBox 35">
            <a:extLst>
              <a:ext uri="{FF2B5EF4-FFF2-40B4-BE49-F238E27FC236}">
                <a16:creationId xmlns:a16="http://schemas.microsoft.com/office/drawing/2014/main" id="{8A539D8D-C235-85E5-9DD6-5067F78FE365}"/>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p>
        </p:txBody>
      </p:sp>
      <p:sp>
        <p:nvSpPr>
          <p:cNvPr id="20" name="TextBox 36">
            <a:extLst>
              <a:ext uri="{FF2B5EF4-FFF2-40B4-BE49-F238E27FC236}">
                <a16:creationId xmlns:a16="http://schemas.microsoft.com/office/drawing/2014/main" id="{C9B3233B-85BC-4A4D-0928-CEC8D986B91C}"/>
              </a:ext>
            </a:extLst>
          </p:cNvPr>
          <p:cNvSpPr txBox="1"/>
          <p:nvPr/>
        </p:nvSpPr>
        <p:spPr>
          <a:xfrm>
            <a:off x="1576318" y="2459673"/>
            <a:ext cx="436728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a:t>
            </a:r>
            <a:r>
              <a:rPr lang="en-US" sz="800" dirty="0" err="1">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ray.train</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import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CheckpointConfig</a:t>
            </a:r>
            <a:endPar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endParaRPr>
          </a:p>
        </p:txBody>
      </p:sp>
      <p:pic>
        <p:nvPicPr>
          <p:cNvPr id="4" name="Picture 3">
            <a:extLst>
              <a:ext uri="{FF2B5EF4-FFF2-40B4-BE49-F238E27FC236}">
                <a16:creationId xmlns:a16="http://schemas.microsoft.com/office/drawing/2014/main" id="{6F4A5726-5F73-0023-DB7A-0A04234EBD9F}"/>
              </a:ext>
            </a:extLst>
          </p:cNvPr>
          <p:cNvPicPr>
            <a:picLocks noChangeAspect="1"/>
          </p:cNvPicPr>
          <p:nvPr/>
        </p:nvPicPr>
        <p:blipFill>
          <a:blip r:embed="rId7"/>
          <a:stretch>
            <a:fillRect/>
          </a:stretch>
        </p:blipFill>
        <p:spPr>
          <a:xfrm>
            <a:off x="1862111"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7" name="Picture 6">
            <a:extLst>
              <a:ext uri="{FF2B5EF4-FFF2-40B4-BE49-F238E27FC236}">
                <a16:creationId xmlns:a16="http://schemas.microsoft.com/office/drawing/2014/main" id="{BFB33E8E-88BA-2584-2E94-81E4C7953F11}"/>
              </a:ext>
            </a:extLst>
          </p:cNvPr>
          <p:cNvPicPr>
            <a:picLocks noChangeAspect="1"/>
          </p:cNvPicPr>
          <p:nvPr/>
        </p:nvPicPr>
        <p:blipFill>
          <a:blip r:embed="rId7"/>
          <a:stretch>
            <a:fillRect/>
          </a:stretch>
        </p:blipFill>
        <p:spPr>
          <a:xfrm>
            <a:off x="1850058" y="526628"/>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21" name="Picture 20">
            <a:extLst>
              <a:ext uri="{FF2B5EF4-FFF2-40B4-BE49-F238E27FC236}">
                <a16:creationId xmlns:a16="http://schemas.microsoft.com/office/drawing/2014/main" id="{7D5AB98B-D1E4-8209-4DB3-5541D82BBC27}"/>
              </a:ext>
            </a:extLst>
          </p:cNvPr>
          <p:cNvPicPr>
            <a:picLocks noChangeAspect="1"/>
          </p:cNvPicPr>
          <p:nvPr/>
        </p:nvPicPr>
        <p:blipFill>
          <a:blip r:embed="rId7"/>
          <a:stretch>
            <a:fillRect/>
          </a:stretch>
        </p:blipFill>
        <p:spPr>
          <a:xfrm>
            <a:off x="1850058" y="526628"/>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23" name="Picture 22">
            <a:extLst>
              <a:ext uri="{FF2B5EF4-FFF2-40B4-BE49-F238E27FC236}">
                <a16:creationId xmlns:a16="http://schemas.microsoft.com/office/drawing/2014/main" id="{94593D3F-2D64-5969-1A87-C0D9A5ABAF25}"/>
              </a:ext>
            </a:extLst>
          </p:cNvPr>
          <p:cNvPicPr>
            <a:picLocks noChangeAspect="1"/>
          </p:cNvPicPr>
          <p:nvPr/>
        </p:nvPicPr>
        <p:blipFill>
          <a:blip r:embed="rId7"/>
          <a:stretch>
            <a:fillRect/>
          </a:stretch>
        </p:blipFill>
        <p:spPr>
          <a:xfrm>
            <a:off x="1862111" y="517433"/>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67127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8EB2-2EC5-13E4-E48A-837A364A91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1517D5-B68D-EE95-8676-728492480747}"/>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8A265ACA-7F4A-55E4-6C56-AE6680B01DB1}"/>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A2B2FEA4-4A21-87DC-4D5F-4E5B7FBD0855}"/>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834437E3-DC35-1975-07C7-58BFC57EFBE4}"/>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pic>
        <p:nvPicPr>
          <p:cNvPr id="8" name="Picture 7">
            <a:extLst>
              <a:ext uri="{FF2B5EF4-FFF2-40B4-BE49-F238E27FC236}">
                <a16:creationId xmlns:a16="http://schemas.microsoft.com/office/drawing/2014/main" id="{84651C7E-369A-5650-42D8-06A632C7DC05}"/>
              </a:ext>
            </a:extLst>
          </p:cNvPr>
          <p:cNvPicPr>
            <a:picLocks noChangeAspect="1"/>
          </p:cNvPicPr>
          <p:nvPr/>
        </p:nvPicPr>
        <p:blipFill>
          <a:blip r:embed="rId3"/>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9" name="Freeform 7">
            <a:extLst>
              <a:ext uri="{FF2B5EF4-FFF2-40B4-BE49-F238E27FC236}">
                <a16:creationId xmlns:a16="http://schemas.microsoft.com/office/drawing/2014/main" id="{7E2760A4-A028-BEDE-A243-07C754D1ECF8}"/>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0A448E78-E090-87AB-3972-0B0BCB276555}"/>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B046F42C-9C1A-C493-D7C9-C50F38E1C43F}"/>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13C2D6E0-A5D8-4282-ED8D-05CD16167579}"/>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13" name="Picture 12">
            <a:extLst>
              <a:ext uri="{FF2B5EF4-FFF2-40B4-BE49-F238E27FC236}">
                <a16:creationId xmlns:a16="http://schemas.microsoft.com/office/drawing/2014/main" id="{0836A45A-B64D-EE3C-5E58-7952A925E862}"/>
              </a:ext>
            </a:extLst>
          </p:cNvPr>
          <p:cNvPicPr>
            <a:picLocks noChangeAspect="1"/>
          </p:cNvPicPr>
          <p:nvPr/>
        </p:nvPicPr>
        <p:blipFill>
          <a:blip r:embed="rId4"/>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5C5D8602-58EE-DEC4-4853-A7DD2AFFC0F1}"/>
              </a:ext>
            </a:extLst>
          </p:cNvPr>
          <p:cNvPicPr>
            <a:picLocks noChangeAspect="1"/>
          </p:cNvPicPr>
          <p:nvPr/>
        </p:nvPicPr>
        <p:blipFill>
          <a:blip r:embed="rId5"/>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15" name="Rectangle 14">
            <a:extLst>
              <a:ext uri="{FF2B5EF4-FFF2-40B4-BE49-F238E27FC236}">
                <a16:creationId xmlns:a16="http://schemas.microsoft.com/office/drawing/2014/main" id="{8A771FC3-0719-3CC9-53BD-D62927D9FD1F}"/>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226F1DAB-CB6A-0B2C-2EA9-7C6443C76537}"/>
              </a:ext>
            </a:extLst>
          </p:cNvPr>
          <p:cNvPicPr preferRelativeResize="0"/>
          <p:nvPr/>
        </p:nvPicPr>
        <p:blipFill>
          <a:blip r:embed="rId6">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A000E09D-4E76-D5BE-1DDF-3986505B4880}"/>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8" name="TextBox 14">
            <a:extLst>
              <a:ext uri="{FF2B5EF4-FFF2-40B4-BE49-F238E27FC236}">
                <a16:creationId xmlns:a16="http://schemas.microsoft.com/office/drawing/2014/main" id="{C2707073-FF64-09D2-8A9D-04413D978305}"/>
              </a:ext>
            </a:extLst>
          </p:cNvPr>
          <p:cNvSpPr txBox="1"/>
          <p:nvPr/>
        </p:nvSpPr>
        <p:spPr>
          <a:xfrm>
            <a:off x="1576318" y="2753986"/>
            <a:ext cx="4181015" cy="1038746"/>
          </a:xfrm>
          <a:prstGeom prst="rect">
            <a:avLst/>
          </a:prstGeom>
        </p:spPr>
        <p:txBody>
          <a:bodyPr wrap="square" lIns="0" tIns="0" rIns="0" bIns="0" rtlCol="0" anchor="t">
            <a:spAutoFit/>
          </a:bodyPr>
          <a:lstStyle/>
          <a:p>
            <a:pPr>
              <a:lnSpc>
                <a:spcPts val="910"/>
              </a:lnSpc>
              <a:spcBef>
                <a:spcPct val="0"/>
              </a:spcBef>
            </a:pP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Create TorchTrainer </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trainer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(train_loop_per_worker =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train_func_per_worker</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train_loop_config =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train_config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scaling_config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run_config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endParaRPr lang="en-US" sz="800" dirty="0">
              <a:solidFill>
                <a:schemeClr val="bg1"/>
              </a:solidFill>
              <a:latin typeface="Courier New" panose="02070309020205020404" pitchFamily="49" charset="0"/>
              <a:ea typeface="Fira Code"/>
              <a:cs typeface="Courier New" panose="02070309020205020404" pitchFamily="49" charset="0"/>
              <a:sym typeface="Fira Code"/>
            </a:endParaRPr>
          </a:p>
          <a:p>
            <a:pPr>
              <a:lnSpc>
                <a:spcPts val="910"/>
              </a:lnSpc>
              <a:spcBef>
                <a:spcPct val="0"/>
              </a:spcBef>
            </a:pPr>
            <a:r>
              <a:rPr lang="en-US" sz="800" b="1" dirty="0">
                <a:solidFill>
                  <a:schemeClr val="bg1"/>
                </a:solidFill>
                <a:latin typeface="Courier New" panose="02070309020205020404" pitchFamily="49" charset="0"/>
                <a:ea typeface="Fira Code Bold"/>
                <a:cs typeface="Courier New" panose="02070309020205020404" pitchFamily="49" charset="0"/>
                <a:sym typeface="Fira Code Bold"/>
              </a:rPr>
              <a:t># Start training</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result = </a:t>
            </a:r>
            <a:r>
              <a:rPr lang="en-US" sz="800" dirty="0" err="1">
                <a:solidFill>
                  <a:schemeClr val="bg1"/>
                </a:solidFill>
                <a:latin typeface="Courier New" panose="02070309020205020404" pitchFamily="49" charset="0"/>
                <a:ea typeface="Fira Code"/>
                <a:cs typeface="Courier New" panose="02070309020205020404" pitchFamily="49" charset="0"/>
                <a:sym typeface="Fira Code"/>
              </a:rPr>
              <a:t>trainer.</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fit</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a:t>
            </a:r>
          </a:p>
          <a:p>
            <a:pPr>
              <a:lnSpc>
                <a:spcPts val="910"/>
              </a:lnSpc>
              <a:spcBef>
                <a:spcPct val="0"/>
              </a:spcBef>
            </a:pPr>
            <a:endParaRPr lang="en-US" sz="800" b="1" dirty="0">
              <a:solidFill>
                <a:schemeClr val="bg1"/>
              </a:solidFill>
              <a:latin typeface="Courier New" panose="02070309020205020404" pitchFamily="49" charset="0"/>
              <a:ea typeface="Fira Code Bold"/>
              <a:cs typeface="Courier New" panose="02070309020205020404" pitchFamily="49" charset="0"/>
              <a:sym typeface="Fira Code Bold"/>
            </a:endParaRPr>
          </a:p>
        </p:txBody>
      </p:sp>
      <p:sp>
        <p:nvSpPr>
          <p:cNvPr id="19" name="TextBox 35">
            <a:extLst>
              <a:ext uri="{FF2B5EF4-FFF2-40B4-BE49-F238E27FC236}">
                <a16:creationId xmlns:a16="http://schemas.microsoft.com/office/drawing/2014/main" id="{EBC8B50C-9855-61BE-8E3A-214B2769CF2F}"/>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p>
        </p:txBody>
      </p:sp>
      <p:sp>
        <p:nvSpPr>
          <p:cNvPr id="20" name="TextBox 36">
            <a:extLst>
              <a:ext uri="{FF2B5EF4-FFF2-40B4-BE49-F238E27FC236}">
                <a16:creationId xmlns:a16="http://schemas.microsoft.com/office/drawing/2014/main" id="{8914D410-482A-E8D7-ACEC-637B288C36E7}"/>
              </a:ext>
            </a:extLst>
          </p:cNvPr>
          <p:cNvSpPr txBox="1"/>
          <p:nvPr/>
        </p:nvSpPr>
        <p:spPr>
          <a:xfrm>
            <a:off x="1576318" y="2459673"/>
            <a:ext cx="436728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a:t>
            </a:r>
            <a:r>
              <a:rPr lang="en-US" sz="800" dirty="0" err="1">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ray.train</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import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CheckpointConfig</a:t>
            </a:r>
            <a:endPar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endParaRPr>
          </a:p>
        </p:txBody>
      </p:sp>
      <p:sp>
        <p:nvSpPr>
          <p:cNvPr id="35" name="Rectangle 34">
            <a:extLst>
              <a:ext uri="{FF2B5EF4-FFF2-40B4-BE49-F238E27FC236}">
                <a16:creationId xmlns:a16="http://schemas.microsoft.com/office/drawing/2014/main" id="{51B753FD-80A3-7221-F758-01B2D46CDD81}"/>
              </a:ext>
            </a:extLst>
          </p:cNvPr>
          <p:cNvSpPr/>
          <p:nvPr/>
        </p:nvSpPr>
        <p:spPr>
          <a:xfrm>
            <a:off x="4175586" y="3650796"/>
            <a:ext cx="4367281" cy="283871"/>
          </a:xfrm>
          <a:prstGeom prst="rect">
            <a:avLst/>
          </a:prstGeom>
          <a:solidFill>
            <a:schemeClr val="bg1"/>
          </a:solidFill>
          <a:ln w="6350" cap="rnd">
            <a:solidFill>
              <a:schemeClr val="tx1"/>
            </a:solidFill>
            <a:prstDash val="solid"/>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Ray Cluster</a:t>
            </a:r>
          </a:p>
        </p:txBody>
      </p:sp>
      <p:sp>
        <p:nvSpPr>
          <p:cNvPr id="36" name="Rectangle 35">
            <a:extLst>
              <a:ext uri="{FF2B5EF4-FFF2-40B4-BE49-F238E27FC236}">
                <a16:creationId xmlns:a16="http://schemas.microsoft.com/office/drawing/2014/main" id="{3876A74F-F7F2-D17C-A222-955764FC8856}"/>
              </a:ext>
            </a:extLst>
          </p:cNvPr>
          <p:cNvSpPr/>
          <p:nvPr/>
        </p:nvSpPr>
        <p:spPr>
          <a:xfrm>
            <a:off x="4175586" y="3934667"/>
            <a:ext cx="4367281"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8">
            <a:extLst>
              <a:ext uri="{FF2B5EF4-FFF2-40B4-BE49-F238E27FC236}">
                <a16:creationId xmlns:a16="http://schemas.microsoft.com/office/drawing/2014/main" id="{3AAB36A7-0320-2964-D2DA-C52668705229}"/>
              </a:ext>
            </a:extLst>
          </p:cNvPr>
          <p:cNvGrpSpPr/>
          <p:nvPr/>
        </p:nvGrpSpPr>
        <p:grpSpPr>
          <a:xfrm>
            <a:off x="4346576" y="4125167"/>
            <a:ext cx="771525" cy="685800"/>
            <a:chOff x="0" y="0"/>
            <a:chExt cx="406400" cy="361244"/>
          </a:xfrm>
          <a:solidFill>
            <a:schemeClr val="accent1"/>
          </a:solidFill>
        </p:grpSpPr>
        <p:sp>
          <p:nvSpPr>
            <p:cNvPr id="38" name="Freeform 19">
              <a:extLst>
                <a:ext uri="{FF2B5EF4-FFF2-40B4-BE49-F238E27FC236}">
                  <a16:creationId xmlns:a16="http://schemas.microsoft.com/office/drawing/2014/main" id="{17FAEFDA-DFE8-F2D2-B504-0266897A0C53}"/>
                </a:ext>
              </a:extLst>
            </p:cNvPr>
            <p:cNvSpPr/>
            <p:nvPr/>
          </p:nvSpPr>
          <p:spPr>
            <a:xfrm>
              <a:off x="0" y="0"/>
              <a:ext cx="406400" cy="361244"/>
            </a:xfrm>
            <a:custGeom>
              <a:avLst/>
              <a:gdLst/>
              <a:ahLst/>
              <a:cxnLst/>
              <a:rect l="l" t="t" r="r" b="b"/>
              <a:pathLst>
                <a:path w="406400" h="361244">
                  <a:moveTo>
                    <a:pt x="0" y="0"/>
                  </a:moveTo>
                  <a:lnTo>
                    <a:pt x="406400" y="0"/>
                  </a:lnTo>
                  <a:lnTo>
                    <a:pt x="406400" y="361244"/>
                  </a:lnTo>
                  <a:lnTo>
                    <a:pt x="0" y="361244"/>
                  </a:lnTo>
                  <a:close/>
                </a:path>
              </a:pathLst>
            </a:custGeom>
            <a:grpFill/>
            <a:ln>
              <a:noFill/>
            </a:ln>
          </p:spPr>
          <p:txBody>
            <a:bodyPr/>
            <a:lstStyle/>
            <a:p>
              <a:endParaRPr lang="en-US" sz="1000">
                <a:solidFill>
                  <a:schemeClr val="bg1"/>
                </a:solidFill>
                <a:latin typeface="Courier New" panose="02070309020205020404" pitchFamily="49" charset="0"/>
                <a:cs typeface="Courier New" panose="02070309020205020404" pitchFamily="49" charset="0"/>
              </a:endParaRPr>
            </a:p>
          </p:txBody>
        </p:sp>
        <p:sp>
          <p:nvSpPr>
            <p:cNvPr id="39" name="TextBox 20">
              <a:extLst>
                <a:ext uri="{FF2B5EF4-FFF2-40B4-BE49-F238E27FC236}">
                  <a16:creationId xmlns:a16="http://schemas.microsoft.com/office/drawing/2014/main" id="{97D994EE-7A69-B79A-5ECD-76C6160A3132}"/>
                </a:ext>
              </a:extLst>
            </p:cNvPr>
            <p:cNvSpPr txBox="1"/>
            <p:nvPr/>
          </p:nvSpPr>
          <p:spPr>
            <a:xfrm>
              <a:off x="0" y="-28575"/>
              <a:ext cx="406400" cy="389819"/>
            </a:xfrm>
            <a:prstGeom prst="rect">
              <a:avLst/>
            </a:prstGeom>
            <a:grpFill/>
            <a:ln>
              <a:noFill/>
            </a:ln>
          </p:spPr>
          <p:txBody>
            <a:bodyPr lIns="25400" tIns="25400" rIns="25400" bIns="25400" rtlCol="0" anchor="ctr"/>
            <a:lstStyle/>
            <a:p>
              <a:pPr algn="ctr">
                <a:lnSpc>
                  <a:spcPts val="700"/>
                </a:lnSpc>
              </a:pPr>
              <a:r>
                <a:rPr lang="en-US" sz="800">
                  <a:solidFill>
                    <a:schemeClr val="bg1"/>
                  </a:solidFill>
                  <a:latin typeface="Courier New" panose="02070309020205020404" pitchFamily="49" charset="0"/>
                  <a:ea typeface="Canva Sans"/>
                  <a:cs typeface="Courier New" panose="02070309020205020404" pitchFamily="49" charset="0"/>
                  <a:sym typeface="Canva Sans"/>
                </a:rPr>
                <a:t>Worker 1</a:t>
              </a:r>
            </a:p>
          </p:txBody>
        </p:sp>
      </p:grpSp>
      <p:grpSp>
        <p:nvGrpSpPr>
          <p:cNvPr id="40" name="Group 21">
            <a:extLst>
              <a:ext uri="{FF2B5EF4-FFF2-40B4-BE49-F238E27FC236}">
                <a16:creationId xmlns:a16="http://schemas.microsoft.com/office/drawing/2014/main" id="{019951D4-58EF-E245-ED26-C047CA200C4F}"/>
              </a:ext>
            </a:extLst>
          </p:cNvPr>
          <p:cNvGrpSpPr/>
          <p:nvPr/>
        </p:nvGrpSpPr>
        <p:grpSpPr>
          <a:xfrm>
            <a:off x="5399089" y="4125167"/>
            <a:ext cx="771525" cy="685800"/>
            <a:chOff x="0" y="0"/>
            <a:chExt cx="406400" cy="361244"/>
          </a:xfrm>
          <a:solidFill>
            <a:schemeClr val="accent1"/>
          </a:solidFill>
        </p:grpSpPr>
        <p:sp>
          <p:nvSpPr>
            <p:cNvPr id="41" name="Freeform 22">
              <a:extLst>
                <a:ext uri="{FF2B5EF4-FFF2-40B4-BE49-F238E27FC236}">
                  <a16:creationId xmlns:a16="http://schemas.microsoft.com/office/drawing/2014/main" id="{FFE2326C-AD39-8A6E-F7EF-7F40551D2F72}"/>
                </a:ext>
              </a:extLst>
            </p:cNvPr>
            <p:cNvSpPr/>
            <p:nvPr/>
          </p:nvSpPr>
          <p:spPr>
            <a:xfrm>
              <a:off x="0" y="0"/>
              <a:ext cx="406400" cy="361244"/>
            </a:xfrm>
            <a:custGeom>
              <a:avLst/>
              <a:gdLst/>
              <a:ahLst/>
              <a:cxnLst/>
              <a:rect l="l" t="t" r="r" b="b"/>
              <a:pathLst>
                <a:path w="406400" h="361244">
                  <a:moveTo>
                    <a:pt x="0" y="0"/>
                  </a:moveTo>
                  <a:lnTo>
                    <a:pt x="406400" y="0"/>
                  </a:lnTo>
                  <a:lnTo>
                    <a:pt x="406400" y="361244"/>
                  </a:lnTo>
                  <a:lnTo>
                    <a:pt x="0" y="361244"/>
                  </a:lnTo>
                  <a:close/>
                </a:path>
              </a:pathLst>
            </a:custGeom>
            <a:grpFill/>
            <a:ln>
              <a:noFill/>
            </a:ln>
          </p:spPr>
          <p:txBody>
            <a:bodyPr/>
            <a:lstStyle/>
            <a:p>
              <a:endParaRPr lang="en-US" sz="1000">
                <a:solidFill>
                  <a:schemeClr val="bg1"/>
                </a:solidFill>
                <a:latin typeface="Courier New" panose="02070309020205020404" pitchFamily="49" charset="0"/>
                <a:cs typeface="Courier New" panose="02070309020205020404" pitchFamily="49" charset="0"/>
              </a:endParaRPr>
            </a:p>
          </p:txBody>
        </p:sp>
        <p:sp>
          <p:nvSpPr>
            <p:cNvPr id="42" name="TextBox 23">
              <a:extLst>
                <a:ext uri="{FF2B5EF4-FFF2-40B4-BE49-F238E27FC236}">
                  <a16:creationId xmlns:a16="http://schemas.microsoft.com/office/drawing/2014/main" id="{B84C762B-91C6-AB01-07B5-313167968EE2}"/>
                </a:ext>
              </a:extLst>
            </p:cNvPr>
            <p:cNvSpPr txBox="1"/>
            <p:nvPr/>
          </p:nvSpPr>
          <p:spPr>
            <a:xfrm>
              <a:off x="0" y="-28575"/>
              <a:ext cx="406400" cy="389819"/>
            </a:xfrm>
            <a:prstGeom prst="rect">
              <a:avLst/>
            </a:prstGeom>
            <a:grpFill/>
            <a:ln>
              <a:noFill/>
            </a:ln>
          </p:spPr>
          <p:txBody>
            <a:bodyPr lIns="25400" tIns="25400" rIns="25400" bIns="25400" rtlCol="0" anchor="ctr"/>
            <a:lstStyle/>
            <a:p>
              <a:pPr algn="ctr">
                <a:lnSpc>
                  <a:spcPts val="700"/>
                </a:lnSpc>
              </a:pPr>
              <a:r>
                <a:rPr lang="en-US" sz="800">
                  <a:solidFill>
                    <a:schemeClr val="bg1"/>
                  </a:solidFill>
                  <a:latin typeface="Courier New" panose="02070309020205020404" pitchFamily="49" charset="0"/>
                  <a:ea typeface="Canva Sans"/>
                  <a:cs typeface="Courier New" panose="02070309020205020404" pitchFamily="49" charset="0"/>
                  <a:sym typeface="Canva Sans"/>
                </a:rPr>
                <a:t>Worker 2</a:t>
              </a:r>
            </a:p>
          </p:txBody>
        </p:sp>
      </p:grpSp>
      <p:grpSp>
        <p:nvGrpSpPr>
          <p:cNvPr id="43" name="Group 24">
            <a:extLst>
              <a:ext uri="{FF2B5EF4-FFF2-40B4-BE49-F238E27FC236}">
                <a16:creationId xmlns:a16="http://schemas.microsoft.com/office/drawing/2014/main" id="{DB4FD3A3-5CF6-B281-41DA-7C776FD0CE20}"/>
              </a:ext>
            </a:extLst>
          </p:cNvPr>
          <p:cNvGrpSpPr/>
          <p:nvPr/>
        </p:nvGrpSpPr>
        <p:grpSpPr>
          <a:xfrm>
            <a:off x="6453124" y="4125167"/>
            <a:ext cx="771525" cy="685800"/>
            <a:chOff x="0" y="0"/>
            <a:chExt cx="406400" cy="361244"/>
          </a:xfrm>
          <a:solidFill>
            <a:schemeClr val="accent1"/>
          </a:solidFill>
        </p:grpSpPr>
        <p:sp>
          <p:nvSpPr>
            <p:cNvPr id="44" name="Freeform 25">
              <a:extLst>
                <a:ext uri="{FF2B5EF4-FFF2-40B4-BE49-F238E27FC236}">
                  <a16:creationId xmlns:a16="http://schemas.microsoft.com/office/drawing/2014/main" id="{D8FCBFD5-1BC8-A869-AEAC-5C543294AC16}"/>
                </a:ext>
              </a:extLst>
            </p:cNvPr>
            <p:cNvSpPr/>
            <p:nvPr/>
          </p:nvSpPr>
          <p:spPr>
            <a:xfrm>
              <a:off x="0" y="0"/>
              <a:ext cx="406400" cy="361244"/>
            </a:xfrm>
            <a:custGeom>
              <a:avLst/>
              <a:gdLst/>
              <a:ahLst/>
              <a:cxnLst/>
              <a:rect l="l" t="t" r="r" b="b"/>
              <a:pathLst>
                <a:path w="406400" h="361244">
                  <a:moveTo>
                    <a:pt x="0" y="0"/>
                  </a:moveTo>
                  <a:lnTo>
                    <a:pt x="406400" y="0"/>
                  </a:lnTo>
                  <a:lnTo>
                    <a:pt x="406400" y="361244"/>
                  </a:lnTo>
                  <a:lnTo>
                    <a:pt x="0" y="361244"/>
                  </a:lnTo>
                  <a:close/>
                </a:path>
              </a:pathLst>
            </a:custGeom>
            <a:grpFill/>
            <a:ln>
              <a:noFill/>
            </a:ln>
          </p:spPr>
          <p:txBody>
            <a:bodyPr/>
            <a:lstStyle/>
            <a:p>
              <a:endParaRPr lang="en-US" sz="1000">
                <a:solidFill>
                  <a:schemeClr val="bg1"/>
                </a:solidFill>
                <a:latin typeface="Courier New" panose="02070309020205020404" pitchFamily="49" charset="0"/>
                <a:cs typeface="Courier New" panose="02070309020205020404" pitchFamily="49" charset="0"/>
              </a:endParaRPr>
            </a:p>
          </p:txBody>
        </p:sp>
        <p:sp>
          <p:nvSpPr>
            <p:cNvPr id="45" name="TextBox 26">
              <a:extLst>
                <a:ext uri="{FF2B5EF4-FFF2-40B4-BE49-F238E27FC236}">
                  <a16:creationId xmlns:a16="http://schemas.microsoft.com/office/drawing/2014/main" id="{3054C644-0D61-A0E0-29B0-EE8B87E40D71}"/>
                </a:ext>
              </a:extLst>
            </p:cNvPr>
            <p:cNvSpPr txBox="1"/>
            <p:nvPr/>
          </p:nvSpPr>
          <p:spPr>
            <a:xfrm>
              <a:off x="0" y="-28575"/>
              <a:ext cx="406400" cy="389819"/>
            </a:xfrm>
            <a:prstGeom prst="rect">
              <a:avLst/>
            </a:prstGeom>
            <a:grpFill/>
            <a:ln>
              <a:noFill/>
            </a:ln>
          </p:spPr>
          <p:txBody>
            <a:bodyPr lIns="25400" tIns="25400" rIns="25400" bIns="25400" rtlCol="0" anchor="ctr"/>
            <a:lstStyle/>
            <a:p>
              <a:pPr algn="ctr">
                <a:lnSpc>
                  <a:spcPts val="700"/>
                </a:lnSpc>
              </a:pPr>
              <a:r>
                <a:rPr lang="en-US" sz="800">
                  <a:solidFill>
                    <a:schemeClr val="bg1"/>
                  </a:solidFill>
                  <a:latin typeface="Courier New" panose="02070309020205020404" pitchFamily="49" charset="0"/>
                  <a:ea typeface="Canva Sans"/>
                  <a:cs typeface="Courier New" panose="02070309020205020404" pitchFamily="49" charset="0"/>
                  <a:sym typeface="Canva Sans"/>
                </a:rPr>
                <a:t>Worker 3</a:t>
              </a:r>
            </a:p>
          </p:txBody>
        </p:sp>
      </p:grpSp>
      <p:grpSp>
        <p:nvGrpSpPr>
          <p:cNvPr id="46" name="Group 27">
            <a:extLst>
              <a:ext uri="{FF2B5EF4-FFF2-40B4-BE49-F238E27FC236}">
                <a16:creationId xmlns:a16="http://schemas.microsoft.com/office/drawing/2014/main" id="{97A3B38B-D438-0834-7820-92AE0A3FC1AD}"/>
              </a:ext>
            </a:extLst>
          </p:cNvPr>
          <p:cNvGrpSpPr/>
          <p:nvPr/>
        </p:nvGrpSpPr>
        <p:grpSpPr>
          <a:xfrm>
            <a:off x="7505637" y="4125167"/>
            <a:ext cx="771525" cy="685800"/>
            <a:chOff x="0" y="0"/>
            <a:chExt cx="406400" cy="361244"/>
          </a:xfrm>
          <a:solidFill>
            <a:schemeClr val="accent1"/>
          </a:solidFill>
        </p:grpSpPr>
        <p:sp>
          <p:nvSpPr>
            <p:cNvPr id="47" name="Freeform 28">
              <a:extLst>
                <a:ext uri="{FF2B5EF4-FFF2-40B4-BE49-F238E27FC236}">
                  <a16:creationId xmlns:a16="http://schemas.microsoft.com/office/drawing/2014/main" id="{850F0E60-C42C-94FE-340B-146AFCFA3603}"/>
                </a:ext>
              </a:extLst>
            </p:cNvPr>
            <p:cNvSpPr/>
            <p:nvPr/>
          </p:nvSpPr>
          <p:spPr>
            <a:xfrm>
              <a:off x="0" y="0"/>
              <a:ext cx="406400" cy="361244"/>
            </a:xfrm>
            <a:custGeom>
              <a:avLst/>
              <a:gdLst/>
              <a:ahLst/>
              <a:cxnLst/>
              <a:rect l="l" t="t" r="r" b="b"/>
              <a:pathLst>
                <a:path w="406400" h="361244">
                  <a:moveTo>
                    <a:pt x="0" y="0"/>
                  </a:moveTo>
                  <a:lnTo>
                    <a:pt x="406400" y="0"/>
                  </a:lnTo>
                  <a:lnTo>
                    <a:pt x="406400" y="361244"/>
                  </a:lnTo>
                  <a:lnTo>
                    <a:pt x="0" y="361244"/>
                  </a:lnTo>
                  <a:close/>
                </a:path>
              </a:pathLst>
            </a:custGeom>
            <a:grpFill/>
            <a:ln>
              <a:noFill/>
            </a:ln>
          </p:spPr>
          <p:txBody>
            <a:bodyPr/>
            <a:lstStyle/>
            <a:p>
              <a:endParaRPr lang="en-US" sz="1000">
                <a:solidFill>
                  <a:schemeClr val="bg1"/>
                </a:solidFill>
                <a:latin typeface="Courier New" panose="02070309020205020404" pitchFamily="49" charset="0"/>
                <a:cs typeface="Courier New" panose="02070309020205020404" pitchFamily="49" charset="0"/>
              </a:endParaRPr>
            </a:p>
          </p:txBody>
        </p:sp>
        <p:sp>
          <p:nvSpPr>
            <p:cNvPr id="48" name="TextBox 29">
              <a:extLst>
                <a:ext uri="{FF2B5EF4-FFF2-40B4-BE49-F238E27FC236}">
                  <a16:creationId xmlns:a16="http://schemas.microsoft.com/office/drawing/2014/main" id="{6D79F2E4-4D24-574F-ACC6-E071B33D3789}"/>
                </a:ext>
              </a:extLst>
            </p:cNvPr>
            <p:cNvSpPr txBox="1"/>
            <p:nvPr/>
          </p:nvSpPr>
          <p:spPr>
            <a:xfrm>
              <a:off x="0" y="-28575"/>
              <a:ext cx="406400" cy="389819"/>
            </a:xfrm>
            <a:prstGeom prst="rect">
              <a:avLst/>
            </a:prstGeom>
            <a:grpFill/>
            <a:ln>
              <a:noFill/>
            </a:ln>
          </p:spPr>
          <p:txBody>
            <a:bodyPr lIns="25400" tIns="25400" rIns="25400" bIns="25400" rtlCol="0" anchor="ctr"/>
            <a:lstStyle/>
            <a:p>
              <a:pPr algn="ctr">
                <a:lnSpc>
                  <a:spcPts val="700"/>
                </a:lnSpc>
              </a:pPr>
              <a:r>
                <a:rPr lang="en-US" sz="800">
                  <a:solidFill>
                    <a:schemeClr val="bg1"/>
                  </a:solidFill>
                  <a:latin typeface="Courier New" panose="02070309020205020404" pitchFamily="49" charset="0"/>
                  <a:ea typeface="Canva Sans"/>
                  <a:cs typeface="Courier New" panose="02070309020205020404" pitchFamily="49" charset="0"/>
                  <a:sym typeface="Canva Sans"/>
                </a:rPr>
                <a:t>Worker 4</a:t>
              </a:r>
            </a:p>
          </p:txBody>
        </p:sp>
      </p:grpSp>
      <p:pic>
        <p:nvPicPr>
          <p:cNvPr id="49" name="Picture 4" descr="pytorch-logo | Terra Incognita">
            <a:extLst>
              <a:ext uri="{FF2B5EF4-FFF2-40B4-BE49-F238E27FC236}">
                <a16:creationId xmlns:a16="http://schemas.microsoft.com/office/drawing/2014/main" id="{15757058-21B4-BBC5-8AF0-046C2AAF03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6509" y="4504055"/>
            <a:ext cx="218281" cy="2182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pytorch-logo | Terra Incognita">
            <a:extLst>
              <a:ext uri="{FF2B5EF4-FFF2-40B4-BE49-F238E27FC236}">
                <a16:creationId xmlns:a16="http://schemas.microsoft.com/office/drawing/2014/main" id="{8322D445-F6D2-9DDD-64D0-DBEA47DE72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5710" y="4505955"/>
            <a:ext cx="218281" cy="2182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pytorch-logo | Terra Incognita">
            <a:extLst>
              <a:ext uri="{FF2B5EF4-FFF2-40B4-BE49-F238E27FC236}">
                <a16:creationId xmlns:a16="http://schemas.microsoft.com/office/drawing/2014/main" id="{989CA6BB-D8F9-6550-66F5-DCDD2E801D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9745" y="4504055"/>
            <a:ext cx="218281" cy="2182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ytorch-logo | Terra Incognita">
            <a:extLst>
              <a:ext uri="{FF2B5EF4-FFF2-40B4-BE49-F238E27FC236}">
                <a16:creationId xmlns:a16="http://schemas.microsoft.com/office/drawing/2014/main" id="{0CF48611-B0B0-0285-C90E-E0F1CD41E4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2258" y="4503834"/>
            <a:ext cx="218281" cy="2182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2FC7F5AF-F910-F0CE-F713-4622F9A0E988}"/>
              </a:ext>
            </a:extLst>
          </p:cNvPr>
          <p:cNvPicPr>
            <a:picLocks noChangeAspect="1"/>
          </p:cNvPicPr>
          <p:nvPr/>
        </p:nvPicPr>
        <p:blipFill>
          <a:blip r:embed="rId8"/>
          <a:stretch>
            <a:fillRect/>
          </a:stretch>
        </p:blipFill>
        <p:spPr>
          <a:xfrm>
            <a:off x="4353393" y="4075299"/>
            <a:ext cx="754720" cy="280238"/>
          </a:xfrm>
          <a:prstGeom prst="rect">
            <a:avLst/>
          </a:prstGeom>
          <a:ln>
            <a:solidFill>
              <a:srgbClr val="38B6FF"/>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56" name="Picture 55">
            <a:extLst>
              <a:ext uri="{FF2B5EF4-FFF2-40B4-BE49-F238E27FC236}">
                <a16:creationId xmlns:a16="http://schemas.microsoft.com/office/drawing/2014/main" id="{4FACE6E9-ADCC-2F8D-B375-5521156C123A}"/>
              </a:ext>
            </a:extLst>
          </p:cNvPr>
          <p:cNvPicPr>
            <a:picLocks noChangeAspect="1"/>
          </p:cNvPicPr>
          <p:nvPr/>
        </p:nvPicPr>
        <p:blipFill>
          <a:blip r:embed="rId8"/>
          <a:stretch>
            <a:fillRect/>
          </a:stretch>
        </p:blipFill>
        <p:spPr>
          <a:xfrm>
            <a:off x="5407490" y="4075299"/>
            <a:ext cx="754720" cy="280238"/>
          </a:xfrm>
          <a:prstGeom prst="rect">
            <a:avLst/>
          </a:prstGeom>
          <a:ln>
            <a:solidFill>
              <a:srgbClr val="38B6FF"/>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57" name="Picture 56">
            <a:extLst>
              <a:ext uri="{FF2B5EF4-FFF2-40B4-BE49-F238E27FC236}">
                <a16:creationId xmlns:a16="http://schemas.microsoft.com/office/drawing/2014/main" id="{18CB585C-C7B8-DE3C-7226-D1C370462274}"/>
              </a:ext>
            </a:extLst>
          </p:cNvPr>
          <p:cNvPicPr>
            <a:picLocks noChangeAspect="1"/>
          </p:cNvPicPr>
          <p:nvPr/>
        </p:nvPicPr>
        <p:blipFill>
          <a:blip r:embed="rId8"/>
          <a:stretch>
            <a:fillRect/>
          </a:stretch>
        </p:blipFill>
        <p:spPr>
          <a:xfrm>
            <a:off x="6461525" y="4066202"/>
            <a:ext cx="754720" cy="280238"/>
          </a:xfrm>
          <a:prstGeom prst="rect">
            <a:avLst/>
          </a:prstGeom>
          <a:ln>
            <a:solidFill>
              <a:srgbClr val="38B6FF"/>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58" name="Picture 57">
            <a:extLst>
              <a:ext uri="{FF2B5EF4-FFF2-40B4-BE49-F238E27FC236}">
                <a16:creationId xmlns:a16="http://schemas.microsoft.com/office/drawing/2014/main" id="{0E1781CC-C1D7-E1AB-EE89-DFB0DAEDB91F}"/>
              </a:ext>
            </a:extLst>
          </p:cNvPr>
          <p:cNvPicPr>
            <a:picLocks noChangeAspect="1"/>
          </p:cNvPicPr>
          <p:nvPr/>
        </p:nvPicPr>
        <p:blipFill>
          <a:blip r:embed="rId8"/>
          <a:stretch>
            <a:fillRect/>
          </a:stretch>
        </p:blipFill>
        <p:spPr>
          <a:xfrm>
            <a:off x="7514038" y="4069554"/>
            <a:ext cx="754720" cy="280238"/>
          </a:xfrm>
          <a:prstGeom prst="rect">
            <a:avLst/>
          </a:prstGeom>
          <a:ln>
            <a:solidFill>
              <a:srgbClr val="38B6FF"/>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cxnSp>
        <p:nvCxnSpPr>
          <p:cNvPr id="22" name="Curved Connector 21">
            <a:extLst>
              <a:ext uri="{FF2B5EF4-FFF2-40B4-BE49-F238E27FC236}">
                <a16:creationId xmlns:a16="http://schemas.microsoft.com/office/drawing/2014/main" id="{4E3793D0-793D-1D00-7351-8F4A47A23358}"/>
              </a:ext>
            </a:extLst>
          </p:cNvPr>
          <p:cNvCxnSpPr>
            <a:cxnSpLocks/>
          </p:cNvCxnSpPr>
          <p:nvPr/>
        </p:nvCxnSpPr>
        <p:spPr>
          <a:xfrm>
            <a:off x="2936642" y="3650796"/>
            <a:ext cx="973239" cy="424503"/>
          </a:xfrm>
          <a:prstGeom prst="curved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03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572253" y="3086177"/>
            <a:ext cx="1653704" cy="271228"/>
          </a:xfrm>
          <a:prstGeom prst="rect">
            <a:avLst/>
          </a:prstGeom>
        </p:spPr>
        <p:txBody>
          <a:bodyPr lIns="0" tIns="0" rIns="0" bIns="0" rtlCol="0" anchor="t">
            <a:spAutoFit/>
          </a:bodyPr>
          <a:lstStyle/>
          <a:p>
            <a:pPr algn="ctr">
              <a:lnSpc>
                <a:spcPts val="2170"/>
              </a:lnSpc>
            </a:pPr>
            <a:r>
              <a:rPr lang="en-US" sz="1550" dirty="0">
                <a:solidFill>
                  <a:schemeClr val="bg1"/>
                </a:solidFill>
                <a:latin typeface="Courier New" panose="02070309020205020404" pitchFamily="49" charset="0"/>
                <a:ea typeface="Anca Coder"/>
                <a:cs typeface="Courier New" panose="02070309020205020404" pitchFamily="49" charset="0"/>
                <a:sym typeface="Anca Coder"/>
              </a:rPr>
              <a:t>https://</a:t>
            </a:r>
            <a:r>
              <a:rPr lang="en-US" sz="1550" dirty="0" err="1">
                <a:solidFill>
                  <a:schemeClr val="bg1"/>
                </a:solidFill>
                <a:latin typeface="Courier New" panose="02070309020205020404" pitchFamily="49" charset="0"/>
                <a:ea typeface="Anca Coder"/>
                <a:cs typeface="Courier New" panose="02070309020205020404" pitchFamily="49" charset="0"/>
                <a:sym typeface="Anca Coder"/>
              </a:rPr>
              <a:t>ray.io</a:t>
            </a:r>
            <a:endParaRPr lang="en-US" sz="1550" dirty="0">
              <a:solidFill>
                <a:schemeClr val="bg1"/>
              </a:solidFill>
              <a:latin typeface="Courier New" panose="02070309020205020404" pitchFamily="49" charset="0"/>
              <a:ea typeface="Anca Coder"/>
              <a:cs typeface="Courier New" panose="02070309020205020404" pitchFamily="49" charset="0"/>
              <a:sym typeface="Anca Coder"/>
            </a:endParaRPr>
          </a:p>
        </p:txBody>
      </p:sp>
      <p:sp>
        <p:nvSpPr>
          <p:cNvPr id="4" name="Freeform 10">
            <a:extLst>
              <a:ext uri="{FF2B5EF4-FFF2-40B4-BE49-F238E27FC236}">
                <a16:creationId xmlns:a16="http://schemas.microsoft.com/office/drawing/2014/main" id="{A9320346-7A8B-3763-D840-1529F8FC03D6}"/>
              </a:ext>
            </a:extLst>
          </p:cNvPr>
          <p:cNvSpPr/>
          <p:nvPr/>
        </p:nvSpPr>
        <p:spPr>
          <a:xfrm>
            <a:off x="2688765" y="2057322"/>
            <a:ext cx="3292336" cy="1028855"/>
          </a:xfrm>
          <a:custGeom>
            <a:avLst/>
            <a:gdLst/>
            <a:ahLst/>
            <a:cxnLst/>
            <a:rect l="l" t="t" r="r" b="b"/>
            <a:pathLst>
              <a:path w="6584671" h="2057710">
                <a:moveTo>
                  <a:pt x="0" y="0"/>
                </a:moveTo>
                <a:lnTo>
                  <a:pt x="6584672" y="0"/>
                </a:lnTo>
                <a:lnTo>
                  <a:pt x="6584672" y="2057710"/>
                </a:lnTo>
                <a:lnTo>
                  <a:pt x="0" y="2057710"/>
                </a:lnTo>
                <a:lnTo>
                  <a:pt x="0" y="0"/>
                </a:lnTo>
                <a:close/>
              </a:path>
            </a:pathLst>
          </a:custGeom>
          <a:blipFill>
            <a:blip r:embed="rId3"/>
            <a:stretch>
              <a:fillRect/>
            </a:stretch>
          </a:blipFill>
          <a:ln w="38100" cap="sq">
            <a:solidFill>
              <a:srgbClr val="000000"/>
            </a:solidFill>
            <a:prstDash val="solid"/>
            <a:miter/>
          </a:ln>
        </p:spPr>
        <p:txBody>
          <a:bodyPr/>
          <a:lstStyle/>
          <a:p>
            <a:endParaRPr lang="en-US" sz="700"/>
          </a:p>
        </p:txBody>
      </p:sp>
      <p:sp>
        <p:nvSpPr>
          <p:cNvPr id="5" name="TextBox 4">
            <a:extLst>
              <a:ext uri="{FF2B5EF4-FFF2-40B4-BE49-F238E27FC236}">
                <a16:creationId xmlns:a16="http://schemas.microsoft.com/office/drawing/2014/main" id="{D2368158-D77E-89D3-DF4C-5E9D630A428B}"/>
              </a:ext>
            </a:extLst>
          </p:cNvPr>
          <p:cNvSpPr txBox="1"/>
          <p:nvPr/>
        </p:nvSpPr>
        <p:spPr>
          <a:xfrm>
            <a:off x="4174066" y="2279362"/>
            <a:ext cx="1051891" cy="584775"/>
          </a:xfrm>
          <a:prstGeom prst="rect">
            <a:avLst/>
          </a:prstGeom>
          <a:noFill/>
        </p:spPr>
        <p:txBody>
          <a:bodyPr wrap="none" rtlCol="0">
            <a:spAutoFit/>
          </a:bodyPr>
          <a:lstStyle/>
          <a:p>
            <a:r>
              <a:rPr lang="en-US" sz="3200" b="1" dirty="0">
                <a:solidFill>
                  <a:schemeClr val="bg1"/>
                </a:solidFill>
              </a:rPr>
              <a:t>RAY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7E59B773-FB7D-D648-F703-90E30ED873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9B5193-FBAB-2A3B-F490-8BE71E85F647}"/>
              </a:ext>
            </a:extLst>
          </p:cNvPr>
          <p:cNvSpPr/>
          <p:nvPr/>
        </p:nvSpPr>
        <p:spPr>
          <a:xfrm>
            <a:off x="5906782" y="599508"/>
            <a:ext cx="1309252" cy="744637"/>
          </a:xfrm>
          <a:custGeom>
            <a:avLst/>
            <a:gdLst/>
            <a:ahLst/>
            <a:cxnLst/>
            <a:rect l="l" t="t" r="r" b="b"/>
            <a:pathLst>
              <a:path w="2618503" h="1489273">
                <a:moveTo>
                  <a:pt x="0" y="0"/>
                </a:moveTo>
                <a:lnTo>
                  <a:pt x="2618503" y="0"/>
                </a:lnTo>
                <a:lnTo>
                  <a:pt x="2618503" y="1489274"/>
                </a:lnTo>
                <a:lnTo>
                  <a:pt x="0" y="1489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3" name="Freeform 4">
            <a:extLst>
              <a:ext uri="{FF2B5EF4-FFF2-40B4-BE49-F238E27FC236}">
                <a16:creationId xmlns:a16="http://schemas.microsoft.com/office/drawing/2014/main" id="{6230B9D7-E95A-02C6-ED70-2740A24B1709}"/>
              </a:ext>
            </a:extLst>
          </p:cNvPr>
          <p:cNvSpPr/>
          <p:nvPr/>
        </p:nvSpPr>
        <p:spPr>
          <a:xfrm>
            <a:off x="2370453" y="785999"/>
            <a:ext cx="3443023" cy="3443023"/>
          </a:xfrm>
          <a:custGeom>
            <a:avLst/>
            <a:gdLst/>
            <a:ahLst/>
            <a:cxnLst/>
            <a:rect l="l" t="t" r="r" b="b"/>
            <a:pathLst>
              <a:path w="6886045" h="6886045">
                <a:moveTo>
                  <a:pt x="0" y="0"/>
                </a:moveTo>
                <a:lnTo>
                  <a:pt x="6886045" y="0"/>
                </a:lnTo>
                <a:lnTo>
                  <a:pt x="6886045" y="6886045"/>
                </a:lnTo>
                <a:lnTo>
                  <a:pt x="0" y="6886045"/>
                </a:lnTo>
                <a:lnTo>
                  <a:pt x="0" y="0"/>
                </a:lnTo>
                <a:close/>
              </a:path>
            </a:pathLst>
          </a:custGeom>
          <a:blipFill>
            <a:blip r:embed="rId5"/>
            <a:stretch>
              <a:fillRect/>
            </a:stretch>
          </a:blipFill>
        </p:spPr>
        <p:txBody>
          <a:bodyPr/>
          <a:lstStyle/>
          <a:p>
            <a:endParaRPr lang="en-US" sz="700"/>
          </a:p>
        </p:txBody>
      </p:sp>
      <p:sp>
        <p:nvSpPr>
          <p:cNvPr id="4" name="TextBox 3">
            <a:extLst>
              <a:ext uri="{FF2B5EF4-FFF2-40B4-BE49-F238E27FC236}">
                <a16:creationId xmlns:a16="http://schemas.microsoft.com/office/drawing/2014/main" id="{8082A95B-1323-D2A4-E40D-C1EC98BDD7FC}"/>
              </a:ext>
            </a:extLst>
          </p:cNvPr>
          <p:cNvSpPr txBox="1"/>
          <p:nvPr/>
        </p:nvSpPr>
        <p:spPr>
          <a:xfrm>
            <a:off x="6305182" y="762186"/>
            <a:ext cx="512453" cy="192810"/>
          </a:xfrm>
          <a:prstGeom prst="rect">
            <a:avLst/>
          </a:prstGeom>
        </p:spPr>
        <p:txBody>
          <a:bodyPr lIns="0" tIns="0" rIns="0" bIns="0" rtlCol="0" anchor="t">
            <a:spAutoFit/>
          </a:bodyPr>
          <a:lstStyle/>
          <a:p>
            <a:pPr algn="ctr">
              <a:lnSpc>
                <a:spcPts val="1610"/>
              </a:lnSpc>
              <a:spcBef>
                <a:spcPct val="0"/>
              </a:spcBef>
            </a:pPr>
            <a:r>
              <a:rPr lang="en-US" sz="1150" b="1">
                <a:latin typeface="Canva Sans Bold"/>
                <a:ea typeface="Canva Sans Bold"/>
                <a:cs typeface="Canva Sans Bold"/>
                <a:sym typeface="Canva Sans Bold"/>
              </a:rPr>
              <a:t>GitHub</a:t>
            </a:r>
          </a:p>
        </p:txBody>
      </p:sp>
      <p:pic>
        <p:nvPicPr>
          <p:cNvPr id="5" name="Picture 4">
            <a:extLst>
              <a:ext uri="{FF2B5EF4-FFF2-40B4-BE49-F238E27FC236}">
                <a16:creationId xmlns:a16="http://schemas.microsoft.com/office/drawing/2014/main" id="{C03FC5CF-6A78-F933-9AFB-E42E483F6FC0}"/>
              </a:ext>
            </a:extLst>
          </p:cNvPr>
          <p:cNvPicPr>
            <a:picLocks noChangeAspect="1"/>
          </p:cNvPicPr>
          <p:nvPr/>
        </p:nvPicPr>
        <p:blipFill>
          <a:blip r:embed="rId6"/>
          <a:stretch>
            <a:fillRect/>
          </a:stretch>
        </p:blipFill>
        <p:spPr>
          <a:xfrm>
            <a:off x="5964337" y="2310637"/>
            <a:ext cx="2759710" cy="1918385"/>
          </a:xfrm>
          <a:prstGeom prst="rect">
            <a:avLst/>
          </a:prstGeom>
          <a:ln>
            <a:noFill/>
          </a:ln>
          <a:effectLst>
            <a:softEdge rad="112500"/>
          </a:effectLst>
        </p:spPr>
      </p:pic>
      <p:sp>
        <p:nvSpPr>
          <p:cNvPr id="6" name="Freeform 16">
            <a:extLst>
              <a:ext uri="{FF2B5EF4-FFF2-40B4-BE49-F238E27FC236}">
                <a16:creationId xmlns:a16="http://schemas.microsoft.com/office/drawing/2014/main" id="{4CC85C0F-6F1E-0C8D-3615-E225CBB0C548}"/>
              </a:ext>
            </a:extLst>
          </p:cNvPr>
          <p:cNvSpPr/>
          <p:nvPr/>
        </p:nvSpPr>
        <p:spPr>
          <a:xfrm rot="2379626">
            <a:off x="5998752" y="1807758"/>
            <a:ext cx="706174" cy="362503"/>
          </a:xfrm>
          <a:custGeom>
            <a:avLst/>
            <a:gdLst/>
            <a:ahLst/>
            <a:cxnLst/>
            <a:rect l="l" t="t" r="r" b="b"/>
            <a:pathLst>
              <a:path w="1412348" h="725005">
                <a:moveTo>
                  <a:pt x="0" y="0"/>
                </a:moveTo>
                <a:lnTo>
                  <a:pt x="1412347" y="0"/>
                </a:lnTo>
                <a:lnTo>
                  <a:pt x="1412347" y="725006"/>
                </a:lnTo>
                <a:lnTo>
                  <a:pt x="0" y="7250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700"/>
          </a:p>
        </p:txBody>
      </p:sp>
    </p:spTree>
    <p:extLst>
      <p:ext uri="{BB962C8B-B14F-4D97-AF65-F5344CB8AC3E}">
        <p14:creationId xmlns:p14="http://schemas.microsoft.com/office/powerpoint/2010/main" val="7508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TextBox 3">
            <a:extLst>
              <a:ext uri="{FF2B5EF4-FFF2-40B4-BE49-F238E27FC236}">
                <a16:creationId xmlns:a16="http://schemas.microsoft.com/office/drawing/2014/main" id="{B71F1D91-AB76-C4FA-D16E-80DEC9F9C3EE}"/>
              </a:ext>
            </a:extLst>
          </p:cNvPr>
          <p:cNvSpPr txBox="1"/>
          <p:nvPr/>
        </p:nvSpPr>
        <p:spPr>
          <a:xfrm>
            <a:off x="6305182" y="762186"/>
            <a:ext cx="512453" cy="192810"/>
          </a:xfrm>
          <a:prstGeom prst="rect">
            <a:avLst/>
          </a:prstGeom>
        </p:spPr>
        <p:txBody>
          <a:bodyPr lIns="0" tIns="0" rIns="0" bIns="0" rtlCol="0" anchor="t">
            <a:spAutoFit/>
          </a:bodyPr>
          <a:lstStyle/>
          <a:p>
            <a:pPr algn="ctr">
              <a:lnSpc>
                <a:spcPts val="1610"/>
              </a:lnSpc>
              <a:spcBef>
                <a:spcPct val="0"/>
              </a:spcBef>
            </a:pPr>
            <a:r>
              <a:rPr lang="en-US" sz="1150" b="1">
                <a:latin typeface="Canva Sans Bold"/>
                <a:ea typeface="Canva Sans Bold"/>
                <a:cs typeface="Canva Sans Bold"/>
                <a:sym typeface="Canva Sans Bold"/>
              </a:rPr>
              <a:t>GitHub</a:t>
            </a:r>
          </a:p>
        </p:txBody>
      </p:sp>
      <p:sp>
        <p:nvSpPr>
          <p:cNvPr id="5" name="Freeform 2">
            <a:extLst>
              <a:ext uri="{FF2B5EF4-FFF2-40B4-BE49-F238E27FC236}">
                <a16:creationId xmlns:a16="http://schemas.microsoft.com/office/drawing/2014/main" id="{CD807FC0-B3B2-2E2A-804D-E99A9D41CE98}"/>
              </a:ext>
            </a:extLst>
          </p:cNvPr>
          <p:cNvSpPr/>
          <p:nvPr/>
        </p:nvSpPr>
        <p:spPr>
          <a:xfrm>
            <a:off x="5906782" y="599508"/>
            <a:ext cx="1309252" cy="744637"/>
          </a:xfrm>
          <a:custGeom>
            <a:avLst/>
            <a:gdLst/>
            <a:ahLst/>
            <a:cxnLst/>
            <a:rect l="l" t="t" r="r" b="b"/>
            <a:pathLst>
              <a:path w="2618503" h="1489273">
                <a:moveTo>
                  <a:pt x="0" y="0"/>
                </a:moveTo>
                <a:lnTo>
                  <a:pt x="2618503" y="0"/>
                </a:lnTo>
                <a:lnTo>
                  <a:pt x="2618503" y="1489274"/>
                </a:lnTo>
                <a:lnTo>
                  <a:pt x="0" y="1489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7" name="TextBox 4">
            <a:extLst>
              <a:ext uri="{FF2B5EF4-FFF2-40B4-BE49-F238E27FC236}">
                <a16:creationId xmlns:a16="http://schemas.microsoft.com/office/drawing/2014/main" id="{E7EA281D-B133-A5CF-D9D7-89955BCD2335}"/>
              </a:ext>
            </a:extLst>
          </p:cNvPr>
          <p:cNvSpPr txBox="1"/>
          <p:nvPr/>
        </p:nvSpPr>
        <p:spPr>
          <a:xfrm>
            <a:off x="6205951" y="762186"/>
            <a:ext cx="710915" cy="192810"/>
          </a:xfrm>
          <a:prstGeom prst="rect">
            <a:avLst/>
          </a:prstGeom>
        </p:spPr>
        <p:txBody>
          <a:bodyPr lIns="0" tIns="0" rIns="0" bIns="0" rtlCol="0" anchor="t">
            <a:spAutoFit/>
          </a:bodyPr>
          <a:lstStyle/>
          <a:p>
            <a:pPr algn="ctr">
              <a:lnSpc>
                <a:spcPts val="1610"/>
              </a:lnSpc>
              <a:spcBef>
                <a:spcPct val="0"/>
              </a:spcBef>
            </a:pPr>
            <a:r>
              <a:rPr lang="en-US" sz="1150" b="1">
                <a:latin typeface="Canva Sans Bold"/>
                <a:ea typeface="Canva Sans Bold"/>
                <a:cs typeface="Canva Sans Bold"/>
                <a:sym typeface="Canva Sans Bold"/>
              </a:rPr>
              <a:t>The slides</a:t>
            </a:r>
          </a:p>
        </p:txBody>
      </p:sp>
      <p:pic>
        <p:nvPicPr>
          <p:cNvPr id="9" name="Picture 8" descr="A qr code with a few black squares&#10;&#10;AI-generated content may be incorrect.">
            <a:extLst>
              <a:ext uri="{FF2B5EF4-FFF2-40B4-BE49-F238E27FC236}">
                <a16:creationId xmlns:a16="http://schemas.microsoft.com/office/drawing/2014/main" id="{5F96E248-3BC2-C0C0-6054-416FDEA0F826}"/>
              </a:ext>
            </a:extLst>
          </p:cNvPr>
          <p:cNvPicPr>
            <a:picLocks noChangeAspect="1"/>
          </p:cNvPicPr>
          <p:nvPr/>
        </p:nvPicPr>
        <p:blipFill>
          <a:blip r:embed="rId5"/>
          <a:stretch>
            <a:fillRect/>
          </a:stretch>
        </p:blipFill>
        <p:spPr>
          <a:xfrm>
            <a:off x="2413288" y="800482"/>
            <a:ext cx="3400188" cy="3400188"/>
          </a:xfrm>
          <a:prstGeom prst="rect">
            <a:avLst/>
          </a:prstGeom>
        </p:spPr>
      </p:pic>
    </p:spTree>
    <p:extLst>
      <p:ext uri="{BB962C8B-B14F-4D97-AF65-F5344CB8AC3E}">
        <p14:creationId xmlns:p14="http://schemas.microsoft.com/office/powerpoint/2010/main" val="61622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3512863E-8595-2C96-194A-6C42739BE19A}"/>
            </a:ext>
          </a:extLst>
        </p:cNvPr>
        <p:cNvGrpSpPr/>
        <p:nvPr/>
      </p:nvGrpSpPr>
      <p:grpSpPr>
        <a:xfrm>
          <a:off x="0" y="0"/>
          <a:ext cx="0" cy="0"/>
          <a:chOff x="0" y="0"/>
          <a:chExt cx="0" cy="0"/>
        </a:xfrm>
      </p:grpSpPr>
      <p:sp>
        <p:nvSpPr>
          <p:cNvPr id="133" name="Google Shape;133;p21">
            <a:extLst>
              <a:ext uri="{FF2B5EF4-FFF2-40B4-BE49-F238E27FC236}">
                <a16:creationId xmlns:a16="http://schemas.microsoft.com/office/drawing/2014/main" id="{E6A8EDF2-2357-782F-4D9F-4ACE77788FE9}"/>
              </a:ext>
            </a:extLst>
          </p:cNvPr>
          <p:cNvSpPr txBox="1"/>
          <p:nvPr/>
        </p:nvSpPr>
        <p:spPr>
          <a:xfrm>
            <a:off x="369700" y="3926800"/>
            <a:ext cx="8404500" cy="3693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dirty="0">
                <a:solidFill>
                  <a:schemeClr val="lt1"/>
                </a:solidFill>
                <a:latin typeface="Space Grotesk Medium"/>
                <a:ea typeface="Space Grotesk Medium"/>
                <a:cs typeface="Space Grotesk Medium"/>
                <a:sym typeface="Space Grotesk Medium"/>
              </a:rPr>
              <a:t>THANK YOU.</a:t>
            </a:r>
            <a:endParaRPr sz="3000" dirty="0">
              <a:solidFill>
                <a:schemeClr val="lt1"/>
              </a:solidFill>
              <a:latin typeface="Space Grotesk Medium"/>
              <a:ea typeface="Space Grotesk Medium"/>
              <a:cs typeface="Space Grotesk Medium"/>
              <a:sym typeface="Space Grotesk Medium"/>
            </a:endParaRPr>
          </a:p>
        </p:txBody>
      </p:sp>
    </p:spTree>
    <p:extLst>
      <p:ext uri="{BB962C8B-B14F-4D97-AF65-F5344CB8AC3E}">
        <p14:creationId xmlns:p14="http://schemas.microsoft.com/office/powerpoint/2010/main" val="251866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3615E6-7244-76A9-8F2E-38DA048E6B9B}"/>
              </a:ext>
            </a:extLst>
          </p:cNvPr>
          <p:cNvPicPr>
            <a:picLocks noChangeAspect="1"/>
          </p:cNvPicPr>
          <p:nvPr/>
        </p:nvPicPr>
        <p:blipFill>
          <a:blip r:embed="rId2"/>
          <a:stretch>
            <a:fillRect/>
          </a:stretch>
        </p:blipFill>
        <p:spPr>
          <a:xfrm>
            <a:off x="2325188" y="304578"/>
            <a:ext cx="4362994" cy="2070402"/>
          </a:xfrm>
          <a:prstGeom prst="rect">
            <a:avLst/>
          </a:prstGeom>
        </p:spPr>
      </p:pic>
      <p:sp>
        <p:nvSpPr>
          <p:cNvPr id="3" name="Rectangle 2">
            <a:extLst>
              <a:ext uri="{FF2B5EF4-FFF2-40B4-BE49-F238E27FC236}">
                <a16:creationId xmlns:a16="http://schemas.microsoft.com/office/drawing/2014/main" id="{142D7F31-DB30-EE07-7138-EB3AACC3D528}"/>
              </a:ext>
            </a:extLst>
          </p:cNvPr>
          <p:cNvSpPr/>
          <p:nvPr/>
        </p:nvSpPr>
        <p:spPr>
          <a:xfrm>
            <a:off x="2952205" y="112989"/>
            <a:ext cx="2795452" cy="383177"/>
          </a:xfrm>
          <a:prstGeom prst="rect">
            <a:avLst/>
          </a:prstGeom>
          <a:solidFill>
            <a:schemeClr val="accent1"/>
          </a:solidFill>
          <a:ln w="12700">
            <a:solidFill>
              <a:schemeClr val="tx1"/>
            </a:solidFill>
            <a:extLst>
              <a:ext uri="{C807C97D-BFC1-408E-A445-0C87EB9F89A2}">
                <ask:lineSketchStyleProps xmlns:ask="http://schemas.microsoft.com/office/drawing/2018/sketchyshapes">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rPr>
              <a:t>No Checkpointing</a:t>
            </a:r>
          </a:p>
        </p:txBody>
      </p:sp>
      <p:pic>
        <p:nvPicPr>
          <p:cNvPr id="4" name="Picture 3">
            <a:extLst>
              <a:ext uri="{FF2B5EF4-FFF2-40B4-BE49-F238E27FC236}">
                <a16:creationId xmlns:a16="http://schemas.microsoft.com/office/drawing/2014/main" id="{5D72BE5C-3CE7-62A9-30A0-63984518FF2B}"/>
              </a:ext>
            </a:extLst>
          </p:cNvPr>
          <p:cNvPicPr>
            <a:picLocks noChangeAspect="1"/>
          </p:cNvPicPr>
          <p:nvPr/>
        </p:nvPicPr>
        <p:blipFill>
          <a:blip r:embed="rId3"/>
          <a:stretch>
            <a:fillRect/>
          </a:stretch>
        </p:blipFill>
        <p:spPr>
          <a:xfrm>
            <a:off x="213722" y="2566569"/>
            <a:ext cx="4497614" cy="2145175"/>
          </a:xfrm>
          <a:prstGeom prst="rect">
            <a:avLst/>
          </a:prstGeom>
        </p:spPr>
      </p:pic>
      <p:sp>
        <p:nvSpPr>
          <p:cNvPr id="5" name="Rectangle 4">
            <a:extLst>
              <a:ext uri="{FF2B5EF4-FFF2-40B4-BE49-F238E27FC236}">
                <a16:creationId xmlns:a16="http://schemas.microsoft.com/office/drawing/2014/main" id="{C5AF8E7D-055A-469F-E678-86FF979F53C5}"/>
              </a:ext>
            </a:extLst>
          </p:cNvPr>
          <p:cNvSpPr/>
          <p:nvPr/>
        </p:nvSpPr>
        <p:spPr>
          <a:xfrm>
            <a:off x="975359" y="2375998"/>
            <a:ext cx="2795452" cy="383177"/>
          </a:xfrm>
          <a:prstGeom prst="rect">
            <a:avLst/>
          </a:prstGeom>
          <a:solidFill>
            <a:schemeClr val="accent1"/>
          </a:solidFill>
          <a:ln w="12700">
            <a:solidFill>
              <a:schemeClr val="tx1"/>
            </a:solidFill>
            <a:extLst>
              <a:ext uri="{C807C97D-BFC1-408E-A445-0C87EB9F89A2}">
                <ask:lineSketchStyleProps xmlns:ask="http://schemas.microsoft.com/office/drawing/2018/sketchyshapes">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rPr>
              <a:t>Full Activation</a:t>
            </a:r>
          </a:p>
        </p:txBody>
      </p:sp>
      <p:pic>
        <p:nvPicPr>
          <p:cNvPr id="6" name="Picture 5">
            <a:extLst>
              <a:ext uri="{FF2B5EF4-FFF2-40B4-BE49-F238E27FC236}">
                <a16:creationId xmlns:a16="http://schemas.microsoft.com/office/drawing/2014/main" id="{231A9586-39BC-B744-C7A5-08D0071F8DF6}"/>
              </a:ext>
            </a:extLst>
          </p:cNvPr>
          <p:cNvPicPr>
            <a:picLocks noChangeAspect="1"/>
          </p:cNvPicPr>
          <p:nvPr/>
        </p:nvPicPr>
        <p:blipFill>
          <a:blip r:embed="rId4"/>
          <a:stretch>
            <a:fillRect/>
          </a:stretch>
        </p:blipFill>
        <p:spPr>
          <a:xfrm>
            <a:off x="4750593" y="2641342"/>
            <a:ext cx="4179685" cy="2070402"/>
          </a:xfrm>
          <a:prstGeom prst="rect">
            <a:avLst/>
          </a:prstGeom>
        </p:spPr>
      </p:pic>
      <p:sp>
        <p:nvSpPr>
          <p:cNvPr id="7" name="Rectangle 6">
            <a:extLst>
              <a:ext uri="{FF2B5EF4-FFF2-40B4-BE49-F238E27FC236}">
                <a16:creationId xmlns:a16="http://schemas.microsoft.com/office/drawing/2014/main" id="{4812A278-579D-3787-6EFF-96156D02B37F}"/>
              </a:ext>
            </a:extLst>
          </p:cNvPr>
          <p:cNvSpPr/>
          <p:nvPr/>
        </p:nvSpPr>
        <p:spPr>
          <a:xfrm>
            <a:off x="5472973" y="2375998"/>
            <a:ext cx="2795452" cy="383177"/>
          </a:xfrm>
          <a:custGeom>
            <a:avLst/>
            <a:gdLst>
              <a:gd name="csX0" fmla="*/ 0 w 2795452"/>
              <a:gd name="csY0" fmla="*/ 0 h 383177"/>
              <a:gd name="csX1" fmla="*/ 531136 w 2795452"/>
              <a:gd name="csY1" fmla="*/ 0 h 383177"/>
              <a:gd name="csX2" fmla="*/ 1090226 w 2795452"/>
              <a:gd name="csY2" fmla="*/ 0 h 383177"/>
              <a:gd name="csX3" fmla="*/ 1677271 w 2795452"/>
              <a:gd name="csY3" fmla="*/ 0 h 383177"/>
              <a:gd name="csX4" fmla="*/ 2264316 w 2795452"/>
              <a:gd name="csY4" fmla="*/ 0 h 383177"/>
              <a:gd name="csX5" fmla="*/ 2795452 w 2795452"/>
              <a:gd name="csY5" fmla="*/ 0 h 383177"/>
              <a:gd name="csX6" fmla="*/ 2795452 w 2795452"/>
              <a:gd name="csY6" fmla="*/ 383177 h 383177"/>
              <a:gd name="csX7" fmla="*/ 2180453 w 2795452"/>
              <a:gd name="csY7" fmla="*/ 383177 h 383177"/>
              <a:gd name="csX8" fmla="*/ 1565453 w 2795452"/>
              <a:gd name="csY8" fmla="*/ 383177 h 383177"/>
              <a:gd name="csX9" fmla="*/ 1006363 w 2795452"/>
              <a:gd name="csY9" fmla="*/ 383177 h 383177"/>
              <a:gd name="csX10" fmla="*/ 0 w 2795452"/>
              <a:gd name="csY10" fmla="*/ 383177 h 383177"/>
              <a:gd name="csX11" fmla="*/ 0 w 2795452"/>
              <a:gd name="csY11" fmla="*/ 0 h 38317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2795452" h="383177" fill="none" extrusionOk="0">
                <a:moveTo>
                  <a:pt x="0" y="0"/>
                </a:moveTo>
                <a:cubicBezTo>
                  <a:pt x="221422" y="-16529"/>
                  <a:pt x="364221" y="52567"/>
                  <a:pt x="531136" y="0"/>
                </a:cubicBezTo>
                <a:cubicBezTo>
                  <a:pt x="698051" y="-52567"/>
                  <a:pt x="938428" y="16877"/>
                  <a:pt x="1090226" y="0"/>
                </a:cubicBezTo>
                <a:cubicBezTo>
                  <a:pt x="1242024" y="-16877"/>
                  <a:pt x="1490270" y="8528"/>
                  <a:pt x="1677271" y="0"/>
                </a:cubicBezTo>
                <a:cubicBezTo>
                  <a:pt x="1864273" y="-8528"/>
                  <a:pt x="2028026" y="4112"/>
                  <a:pt x="2264316" y="0"/>
                </a:cubicBezTo>
                <a:cubicBezTo>
                  <a:pt x="2500607" y="-4112"/>
                  <a:pt x="2594782" y="227"/>
                  <a:pt x="2795452" y="0"/>
                </a:cubicBezTo>
                <a:cubicBezTo>
                  <a:pt x="2796349" y="163389"/>
                  <a:pt x="2785242" y="201810"/>
                  <a:pt x="2795452" y="383177"/>
                </a:cubicBezTo>
                <a:cubicBezTo>
                  <a:pt x="2651584" y="427160"/>
                  <a:pt x="2324189" y="373522"/>
                  <a:pt x="2180453" y="383177"/>
                </a:cubicBezTo>
                <a:cubicBezTo>
                  <a:pt x="2036717" y="392832"/>
                  <a:pt x="1762625" y="319288"/>
                  <a:pt x="1565453" y="383177"/>
                </a:cubicBezTo>
                <a:cubicBezTo>
                  <a:pt x="1368281" y="447066"/>
                  <a:pt x="1284923" y="367021"/>
                  <a:pt x="1006363" y="383177"/>
                </a:cubicBezTo>
                <a:cubicBezTo>
                  <a:pt x="727803" y="399333"/>
                  <a:pt x="478595" y="363261"/>
                  <a:pt x="0" y="383177"/>
                </a:cubicBezTo>
                <a:cubicBezTo>
                  <a:pt x="-23813" y="202848"/>
                  <a:pt x="45392" y="167724"/>
                  <a:pt x="0" y="0"/>
                </a:cubicBezTo>
                <a:close/>
              </a:path>
              <a:path w="2795452" h="383177" stroke="0" extrusionOk="0">
                <a:moveTo>
                  <a:pt x="0" y="0"/>
                </a:moveTo>
                <a:cubicBezTo>
                  <a:pt x="208578" y="-4646"/>
                  <a:pt x="336259" y="18406"/>
                  <a:pt x="531136" y="0"/>
                </a:cubicBezTo>
                <a:cubicBezTo>
                  <a:pt x="726013" y="-18406"/>
                  <a:pt x="813428" y="13926"/>
                  <a:pt x="1006363" y="0"/>
                </a:cubicBezTo>
                <a:cubicBezTo>
                  <a:pt x="1199298" y="-13926"/>
                  <a:pt x="1411455" y="18341"/>
                  <a:pt x="1621362" y="0"/>
                </a:cubicBezTo>
                <a:cubicBezTo>
                  <a:pt x="1831269" y="-18341"/>
                  <a:pt x="1900313" y="45848"/>
                  <a:pt x="2152498" y="0"/>
                </a:cubicBezTo>
                <a:cubicBezTo>
                  <a:pt x="2404683" y="-45848"/>
                  <a:pt x="2513771" y="37759"/>
                  <a:pt x="2795452" y="0"/>
                </a:cubicBezTo>
                <a:cubicBezTo>
                  <a:pt x="2819831" y="123689"/>
                  <a:pt x="2756708" y="295071"/>
                  <a:pt x="2795452" y="383177"/>
                </a:cubicBezTo>
                <a:cubicBezTo>
                  <a:pt x="2551035" y="392636"/>
                  <a:pt x="2473292" y="345492"/>
                  <a:pt x="2236362" y="383177"/>
                </a:cubicBezTo>
                <a:cubicBezTo>
                  <a:pt x="1999432" y="420862"/>
                  <a:pt x="1854111" y="328358"/>
                  <a:pt x="1621362" y="383177"/>
                </a:cubicBezTo>
                <a:cubicBezTo>
                  <a:pt x="1388613" y="437996"/>
                  <a:pt x="1281231" y="341407"/>
                  <a:pt x="1146135" y="383177"/>
                </a:cubicBezTo>
                <a:cubicBezTo>
                  <a:pt x="1011039" y="424947"/>
                  <a:pt x="808425" y="372164"/>
                  <a:pt x="587045" y="383177"/>
                </a:cubicBezTo>
                <a:cubicBezTo>
                  <a:pt x="365665" y="394190"/>
                  <a:pt x="178969" y="380372"/>
                  <a:pt x="0" y="383177"/>
                </a:cubicBezTo>
                <a:cubicBezTo>
                  <a:pt x="-10289" y="302031"/>
                  <a:pt x="17288" y="167367"/>
                  <a:pt x="0" y="0"/>
                </a:cubicBezTo>
                <a:close/>
              </a:path>
            </a:pathLst>
          </a:custGeom>
          <a:solidFill>
            <a:schemeClr val="accent1"/>
          </a:solidFill>
          <a:ln w="127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rPr>
              <a:t>Selective Activation</a:t>
            </a:r>
          </a:p>
        </p:txBody>
      </p:sp>
    </p:spTree>
    <p:extLst>
      <p:ext uri="{BB962C8B-B14F-4D97-AF65-F5344CB8AC3E}">
        <p14:creationId xmlns:p14="http://schemas.microsoft.com/office/powerpoint/2010/main" val="244416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5458" y="2323413"/>
            <a:ext cx="4799407" cy="527965"/>
          </a:xfrm>
          <a:prstGeom prst="rect">
            <a:avLst/>
          </a:prstGeom>
        </p:spPr>
        <p:txBody>
          <a:bodyPr wrap="square" lIns="0" tIns="0" rIns="0" bIns="0" rtlCol="0" anchor="t">
            <a:spAutoFit/>
          </a:bodyPr>
          <a:lstStyle/>
          <a:p>
            <a:pPr>
              <a:lnSpc>
                <a:spcPts val="2062"/>
              </a:lnSpc>
              <a:spcBef>
                <a:spcPct val="0"/>
              </a:spcBef>
            </a:pPr>
            <a:r>
              <a:rPr lang="en-US" sz="1473" dirty="0">
                <a:solidFill>
                  <a:schemeClr val="bg1"/>
                </a:solidFill>
                <a:latin typeface="Courier New" panose="02070309020205020404" pitchFamily="49" charset="0"/>
                <a:ea typeface="Canva Sans"/>
                <a:cs typeface="Courier New" panose="02070309020205020404" pitchFamily="49" charset="0"/>
                <a:sym typeface="Canva Sans"/>
              </a:rPr>
              <a:t>Why we need to </a:t>
            </a:r>
            <a:r>
              <a:rPr lang="en-US" sz="1473" b="1" dirty="0">
                <a:solidFill>
                  <a:srgbClr val="FFBD58"/>
                </a:solidFill>
                <a:latin typeface="Courier New" panose="02070309020205020404" pitchFamily="49" charset="0"/>
                <a:ea typeface="Canva Sans Bold"/>
                <a:cs typeface="Courier New" panose="02070309020205020404" pitchFamily="49" charset="0"/>
                <a:sym typeface="Canva Sans Bold"/>
              </a:rPr>
              <a:t>distribute</a:t>
            </a:r>
            <a:r>
              <a:rPr lang="en-US" sz="1473" dirty="0">
                <a:solidFill>
                  <a:schemeClr val="bg1"/>
                </a:solidFill>
                <a:latin typeface="Courier New" panose="02070309020205020404" pitchFamily="49" charset="0"/>
                <a:ea typeface="Canva Sans"/>
                <a:cs typeface="Courier New" panose="02070309020205020404" pitchFamily="49" charset="0"/>
                <a:sym typeface="Canva Sans"/>
              </a:rPr>
              <a:t> our Training ?</a:t>
            </a:r>
          </a:p>
          <a:p>
            <a:pPr>
              <a:lnSpc>
                <a:spcPts val="2062"/>
              </a:lnSpc>
              <a:spcBef>
                <a:spcPct val="0"/>
              </a:spcBef>
            </a:pPr>
            <a:endParaRPr lang="en-US" sz="1473" dirty="0">
              <a:solidFill>
                <a:schemeClr val="bg1"/>
              </a:solidFill>
              <a:latin typeface="Courier New" panose="02070309020205020404" pitchFamily="49" charset="0"/>
              <a:ea typeface="Canva Sans"/>
              <a:cs typeface="Courier New" panose="02070309020205020404" pitchFamily="49" charset="0"/>
              <a:sym typeface="Canva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y Summit 2025">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7310</TotalTime>
  <Words>2181</Words>
  <Application>Microsoft Macintosh PowerPoint</Application>
  <PresentationFormat>On-screen Show (16:9)</PresentationFormat>
  <Paragraphs>673</Paragraphs>
  <Slides>76</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Google Sans</vt:lpstr>
      <vt:lpstr>Courier New</vt:lpstr>
      <vt:lpstr>Arial</vt:lpstr>
      <vt:lpstr>Space Grotesk Medium</vt:lpstr>
      <vt:lpstr>Canva Sans</vt:lpstr>
      <vt:lpstr>Canva Sans Bold</vt:lpstr>
      <vt:lpstr>Ray Summit 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Suman Debnath</cp:lastModifiedBy>
  <cp:revision>46</cp:revision>
  <dcterms:modified xsi:type="dcterms:W3CDTF">2025-11-18T18:18:06Z</dcterms:modified>
</cp:coreProperties>
</file>